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44" r:id="rId1"/>
  </p:sldMasterIdLst>
  <p:sldIdLst>
    <p:sldId id="256" r:id="rId2"/>
  </p:sldIdLst>
  <p:sldSz cx="40233600" cy="329184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robin cooper" initials="rc" lastIdx="1" clrIdx="0">
    <p:extLst>
      <p:ext uri="{19B8F6BF-5375-455C-9EA6-DF929625EA0E}">
        <p15:presenceInfo xmlns:p15="http://schemas.microsoft.com/office/powerpoint/2012/main" userId="f69c7695f26dd57f"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6588"/>
    <p:restoredTop sz="94652"/>
  </p:normalViewPr>
  <p:slideViewPr>
    <p:cSldViewPr snapToGrid="0" snapToObjects="1">
      <p:cViewPr>
        <p:scale>
          <a:sx n="30" d="100"/>
          <a:sy n="30" d="100"/>
        </p:scale>
        <p:origin x="12" y="-235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commentAuthors" Target="commentAuthors.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017520" y="5387342"/>
            <a:ext cx="34198560" cy="11460480"/>
          </a:xfrm>
        </p:spPr>
        <p:txBody>
          <a:bodyPr anchor="b"/>
          <a:lstStyle>
            <a:lvl1pPr algn="ctr">
              <a:defRPr sz="26400"/>
            </a:lvl1pPr>
          </a:lstStyle>
          <a:p>
            <a:r>
              <a:rPr lang="en-US"/>
              <a:t>Click to edit Master title style</a:t>
            </a:r>
            <a:endParaRPr lang="en-US" dirty="0"/>
          </a:p>
        </p:txBody>
      </p:sp>
      <p:sp>
        <p:nvSpPr>
          <p:cNvPr id="3" name="Subtitle 2"/>
          <p:cNvSpPr>
            <a:spLocks noGrp="1"/>
          </p:cNvSpPr>
          <p:nvPr>
            <p:ph type="subTitle" idx="1"/>
          </p:nvPr>
        </p:nvSpPr>
        <p:spPr>
          <a:xfrm>
            <a:off x="5029200" y="17289782"/>
            <a:ext cx="30175200" cy="7947658"/>
          </a:xfrm>
        </p:spPr>
        <p:txBody>
          <a:bodyPr/>
          <a:lstStyle>
            <a:lvl1pPr marL="0" indent="0" algn="ctr">
              <a:buNone/>
              <a:defRPr sz="10560"/>
            </a:lvl1pPr>
            <a:lvl2pPr marL="2011680" indent="0" algn="ctr">
              <a:buNone/>
              <a:defRPr sz="8800"/>
            </a:lvl2pPr>
            <a:lvl3pPr marL="4023360" indent="0" algn="ctr">
              <a:buNone/>
              <a:defRPr sz="7920"/>
            </a:lvl3pPr>
            <a:lvl4pPr marL="6035040" indent="0" algn="ctr">
              <a:buNone/>
              <a:defRPr sz="7040"/>
            </a:lvl4pPr>
            <a:lvl5pPr marL="8046720" indent="0" algn="ctr">
              <a:buNone/>
              <a:defRPr sz="7040"/>
            </a:lvl5pPr>
            <a:lvl6pPr marL="10058400" indent="0" algn="ctr">
              <a:buNone/>
              <a:defRPr sz="7040"/>
            </a:lvl6pPr>
            <a:lvl7pPr marL="12070080" indent="0" algn="ctr">
              <a:buNone/>
              <a:defRPr sz="7040"/>
            </a:lvl7pPr>
            <a:lvl8pPr marL="14081760" indent="0" algn="ctr">
              <a:buNone/>
              <a:defRPr sz="7040"/>
            </a:lvl8pPr>
            <a:lvl9pPr marL="16093440" indent="0" algn="ctr">
              <a:buNone/>
              <a:defRPr sz="704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2A9B6F90-67AE-1C42-824A-4FC121FA9CEF}" type="datetimeFigureOut">
              <a:rPr lang="en-US" smtClean="0"/>
              <a:t>5/17/2021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277ACEB-54F0-D34D-8D36-779002159DF8}" type="slidenum">
              <a:rPr lang="en-US" smtClean="0"/>
              <a:t>‹#›</a:t>
            </a:fld>
            <a:endParaRPr lang="en-US"/>
          </a:p>
        </p:txBody>
      </p:sp>
    </p:spTree>
    <p:extLst>
      <p:ext uri="{BB962C8B-B14F-4D97-AF65-F5344CB8AC3E}">
        <p14:creationId xmlns:p14="http://schemas.microsoft.com/office/powerpoint/2010/main" val="9187657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A9B6F90-67AE-1C42-824A-4FC121FA9CEF}" type="datetimeFigureOut">
              <a:rPr lang="en-US" smtClean="0"/>
              <a:t>5/17/2021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277ACEB-54F0-D34D-8D36-779002159DF8}" type="slidenum">
              <a:rPr lang="en-US" smtClean="0"/>
              <a:t>‹#›</a:t>
            </a:fld>
            <a:endParaRPr lang="en-US"/>
          </a:p>
        </p:txBody>
      </p:sp>
    </p:spTree>
    <p:extLst>
      <p:ext uri="{BB962C8B-B14F-4D97-AF65-F5344CB8AC3E}">
        <p14:creationId xmlns:p14="http://schemas.microsoft.com/office/powerpoint/2010/main" val="17473310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8792172" y="1752600"/>
            <a:ext cx="8675370" cy="27896822"/>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2766062" y="1752600"/>
            <a:ext cx="25523190" cy="2789682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A9B6F90-67AE-1C42-824A-4FC121FA9CEF}" type="datetimeFigureOut">
              <a:rPr lang="en-US" smtClean="0"/>
              <a:t>5/17/2021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277ACEB-54F0-D34D-8D36-779002159DF8}" type="slidenum">
              <a:rPr lang="en-US" smtClean="0"/>
              <a:t>‹#›</a:t>
            </a:fld>
            <a:endParaRPr lang="en-US"/>
          </a:p>
        </p:txBody>
      </p:sp>
    </p:spTree>
    <p:extLst>
      <p:ext uri="{BB962C8B-B14F-4D97-AF65-F5344CB8AC3E}">
        <p14:creationId xmlns:p14="http://schemas.microsoft.com/office/powerpoint/2010/main" val="37560613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A9B6F90-67AE-1C42-824A-4FC121FA9CEF}" type="datetimeFigureOut">
              <a:rPr lang="en-US" smtClean="0"/>
              <a:t>5/17/2021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277ACEB-54F0-D34D-8D36-779002159DF8}" type="slidenum">
              <a:rPr lang="en-US" smtClean="0"/>
              <a:t>‹#›</a:t>
            </a:fld>
            <a:endParaRPr lang="en-US"/>
          </a:p>
        </p:txBody>
      </p:sp>
    </p:spTree>
    <p:extLst>
      <p:ext uri="{BB962C8B-B14F-4D97-AF65-F5344CB8AC3E}">
        <p14:creationId xmlns:p14="http://schemas.microsoft.com/office/powerpoint/2010/main" val="9922705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745107" y="8206749"/>
            <a:ext cx="34701480" cy="13693138"/>
          </a:xfrm>
        </p:spPr>
        <p:txBody>
          <a:bodyPr anchor="b"/>
          <a:lstStyle>
            <a:lvl1pPr>
              <a:defRPr sz="26400"/>
            </a:lvl1pPr>
          </a:lstStyle>
          <a:p>
            <a:r>
              <a:rPr lang="en-US"/>
              <a:t>Click to edit Master title style</a:t>
            </a:r>
            <a:endParaRPr lang="en-US" dirty="0"/>
          </a:p>
        </p:txBody>
      </p:sp>
      <p:sp>
        <p:nvSpPr>
          <p:cNvPr id="3" name="Text Placeholder 2"/>
          <p:cNvSpPr>
            <a:spLocks noGrp="1"/>
          </p:cNvSpPr>
          <p:nvPr>
            <p:ph type="body" idx="1"/>
          </p:nvPr>
        </p:nvSpPr>
        <p:spPr>
          <a:xfrm>
            <a:off x="2745107" y="22029429"/>
            <a:ext cx="34701480" cy="7200898"/>
          </a:xfrm>
        </p:spPr>
        <p:txBody>
          <a:bodyPr/>
          <a:lstStyle>
            <a:lvl1pPr marL="0" indent="0">
              <a:buNone/>
              <a:defRPr sz="10560">
                <a:solidFill>
                  <a:schemeClr val="tx1"/>
                </a:solidFill>
              </a:defRPr>
            </a:lvl1pPr>
            <a:lvl2pPr marL="2011680" indent="0">
              <a:buNone/>
              <a:defRPr sz="8800">
                <a:solidFill>
                  <a:schemeClr val="tx1">
                    <a:tint val="75000"/>
                  </a:schemeClr>
                </a:solidFill>
              </a:defRPr>
            </a:lvl2pPr>
            <a:lvl3pPr marL="4023360" indent="0">
              <a:buNone/>
              <a:defRPr sz="7920">
                <a:solidFill>
                  <a:schemeClr val="tx1">
                    <a:tint val="75000"/>
                  </a:schemeClr>
                </a:solidFill>
              </a:defRPr>
            </a:lvl3pPr>
            <a:lvl4pPr marL="6035040" indent="0">
              <a:buNone/>
              <a:defRPr sz="7040">
                <a:solidFill>
                  <a:schemeClr val="tx1">
                    <a:tint val="75000"/>
                  </a:schemeClr>
                </a:solidFill>
              </a:defRPr>
            </a:lvl4pPr>
            <a:lvl5pPr marL="8046720" indent="0">
              <a:buNone/>
              <a:defRPr sz="7040">
                <a:solidFill>
                  <a:schemeClr val="tx1">
                    <a:tint val="75000"/>
                  </a:schemeClr>
                </a:solidFill>
              </a:defRPr>
            </a:lvl5pPr>
            <a:lvl6pPr marL="10058400" indent="0">
              <a:buNone/>
              <a:defRPr sz="7040">
                <a:solidFill>
                  <a:schemeClr val="tx1">
                    <a:tint val="75000"/>
                  </a:schemeClr>
                </a:solidFill>
              </a:defRPr>
            </a:lvl6pPr>
            <a:lvl7pPr marL="12070080" indent="0">
              <a:buNone/>
              <a:defRPr sz="7040">
                <a:solidFill>
                  <a:schemeClr val="tx1">
                    <a:tint val="75000"/>
                  </a:schemeClr>
                </a:solidFill>
              </a:defRPr>
            </a:lvl7pPr>
            <a:lvl8pPr marL="14081760" indent="0">
              <a:buNone/>
              <a:defRPr sz="7040">
                <a:solidFill>
                  <a:schemeClr val="tx1">
                    <a:tint val="75000"/>
                  </a:schemeClr>
                </a:solidFill>
              </a:defRPr>
            </a:lvl8pPr>
            <a:lvl9pPr marL="16093440" indent="0">
              <a:buNone/>
              <a:defRPr sz="704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A9B6F90-67AE-1C42-824A-4FC121FA9CEF}" type="datetimeFigureOut">
              <a:rPr lang="en-US" smtClean="0"/>
              <a:t>5/17/2021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277ACEB-54F0-D34D-8D36-779002159DF8}" type="slidenum">
              <a:rPr lang="en-US" smtClean="0"/>
              <a:t>‹#›</a:t>
            </a:fld>
            <a:endParaRPr lang="en-US"/>
          </a:p>
        </p:txBody>
      </p:sp>
    </p:spTree>
    <p:extLst>
      <p:ext uri="{BB962C8B-B14F-4D97-AF65-F5344CB8AC3E}">
        <p14:creationId xmlns:p14="http://schemas.microsoft.com/office/powerpoint/2010/main" val="21603492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766060" y="8763000"/>
            <a:ext cx="17099280" cy="208864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20368260" y="8763000"/>
            <a:ext cx="17099280" cy="208864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2A9B6F90-67AE-1C42-824A-4FC121FA9CEF}" type="datetimeFigureOut">
              <a:rPr lang="en-US" smtClean="0"/>
              <a:t>5/17/2021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277ACEB-54F0-D34D-8D36-779002159DF8}" type="slidenum">
              <a:rPr lang="en-US" smtClean="0"/>
              <a:t>‹#›</a:t>
            </a:fld>
            <a:endParaRPr lang="en-US"/>
          </a:p>
        </p:txBody>
      </p:sp>
    </p:spTree>
    <p:extLst>
      <p:ext uri="{BB962C8B-B14F-4D97-AF65-F5344CB8AC3E}">
        <p14:creationId xmlns:p14="http://schemas.microsoft.com/office/powerpoint/2010/main" val="34183185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771300" y="1752607"/>
            <a:ext cx="34701480" cy="6362702"/>
          </a:xfrm>
        </p:spPr>
        <p:txBody>
          <a:bodyPr/>
          <a:lstStyle/>
          <a:p>
            <a:r>
              <a:rPr lang="en-US"/>
              <a:t>Click to edit Master title style</a:t>
            </a:r>
            <a:endParaRPr lang="en-US" dirty="0"/>
          </a:p>
        </p:txBody>
      </p:sp>
      <p:sp>
        <p:nvSpPr>
          <p:cNvPr id="3" name="Text Placeholder 2"/>
          <p:cNvSpPr>
            <a:spLocks noGrp="1"/>
          </p:cNvSpPr>
          <p:nvPr>
            <p:ph type="body" idx="1"/>
          </p:nvPr>
        </p:nvSpPr>
        <p:spPr>
          <a:xfrm>
            <a:off x="2771305" y="8069582"/>
            <a:ext cx="17020696" cy="3954778"/>
          </a:xfrm>
        </p:spPr>
        <p:txBody>
          <a:bodyPr anchor="b"/>
          <a:lstStyle>
            <a:lvl1pPr marL="0" indent="0">
              <a:buNone/>
              <a:defRPr sz="10560" b="1"/>
            </a:lvl1pPr>
            <a:lvl2pPr marL="2011680" indent="0">
              <a:buNone/>
              <a:defRPr sz="8800" b="1"/>
            </a:lvl2pPr>
            <a:lvl3pPr marL="4023360" indent="0">
              <a:buNone/>
              <a:defRPr sz="7920" b="1"/>
            </a:lvl3pPr>
            <a:lvl4pPr marL="6035040" indent="0">
              <a:buNone/>
              <a:defRPr sz="7040" b="1"/>
            </a:lvl4pPr>
            <a:lvl5pPr marL="8046720" indent="0">
              <a:buNone/>
              <a:defRPr sz="7040" b="1"/>
            </a:lvl5pPr>
            <a:lvl6pPr marL="10058400" indent="0">
              <a:buNone/>
              <a:defRPr sz="7040" b="1"/>
            </a:lvl6pPr>
            <a:lvl7pPr marL="12070080" indent="0">
              <a:buNone/>
              <a:defRPr sz="7040" b="1"/>
            </a:lvl7pPr>
            <a:lvl8pPr marL="14081760" indent="0">
              <a:buNone/>
              <a:defRPr sz="7040" b="1"/>
            </a:lvl8pPr>
            <a:lvl9pPr marL="16093440" indent="0">
              <a:buNone/>
              <a:defRPr sz="7040" b="1"/>
            </a:lvl9pPr>
          </a:lstStyle>
          <a:p>
            <a:pPr lvl="0"/>
            <a:r>
              <a:rPr lang="en-US"/>
              <a:t>Click to edit Master text styles</a:t>
            </a:r>
          </a:p>
        </p:txBody>
      </p:sp>
      <p:sp>
        <p:nvSpPr>
          <p:cNvPr id="4" name="Content Placeholder 3"/>
          <p:cNvSpPr>
            <a:spLocks noGrp="1"/>
          </p:cNvSpPr>
          <p:nvPr>
            <p:ph sz="half" idx="2"/>
          </p:nvPr>
        </p:nvSpPr>
        <p:spPr>
          <a:xfrm>
            <a:off x="2771305" y="12024360"/>
            <a:ext cx="17020696" cy="176860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20368262" y="8069582"/>
            <a:ext cx="17104520" cy="3954778"/>
          </a:xfrm>
        </p:spPr>
        <p:txBody>
          <a:bodyPr anchor="b"/>
          <a:lstStyle>
            <a:lvl1pPr marL="0" indent="0">
              <a:buNone/>
              <a:defRPr sz="10560" b="1"/>
            </a:lvl1pPr>
            <a:lvl2pPr marL="2011680" indent="0">
              <a:buNone/>
              <a:defRPr sz="8800" b="1"/>
            </a:lvl2pPr>
            <a:lvl3pPr marL="4023360" indent="0">
              <a:buNone/>
              <a:defRPr sz="7920" b="1"/>
            </a:lvl3pPr>
            <a:lvl4pPr marL="6035040" indent="0">
              <a:buNone/>
              <a:defRPr sz="7040" b="1"/>
            </a:lvl4pPr>
            <a:lvl5pPr marL="8046720" indent="0">
              <a:buNone/>
              <a:defRPr sz="7040" b="1"/>
            </a:lvl5pPr>
            <a:lvl6pPr marL="10058400" indent="0">
              <a:buNone/>
              <a:defRPr sz="7040" b="1"/>
            </a:lvl6pPr>
            <a:lvl7pPr marL="12070080" indent="0">
              <a:buNone/>
              <a:defRPr sz="7040" b="1"/>
            </a:lvl7pPr>
            <a:lvl8pPr marL="14081760" indent="0">
              <a:buNone/>
              <a:defRPr sz="7040" b="1"/>
            </a:lvl8pPr>
            <a:lvl9pPr marL="16093440" indent="0">
              <a:buNone/>
              <a:defRPr sz="7040" b="1"/>
            </a:lvl9pPr>
          </a:lstStyle>
          <a:p>
            <a:pPr lvl="0"/>
            <a:r>
              <a:rPr lang="en-US"/>
              <a:t>Click to edit Master text styles</a:t>
            </a:r>
          </a:p>
        </p:txBody>
      </p:sp>
      <p:sp>
        <p:nvSpPr>
          <p:cNvPr id="6" name="Content Placeholder 5"/>
          <p:cNvSpPr>
            <a:spLocks noGrp="1"/>
          </p:cNvSpPr>
          <p:nvPr>
            <p:ph sz="quarter" idx="4"/>
          </p:nvPr>
        </p:nvSpPr>
        <p:spPr>
          <a:xfrm>
            <a:off x="20368262" y="12024360"/>
            <a:ext cx="17104520" cy="176860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2A9B6F90-67AE-1C42-824A-4FC121FA9CEF}" type="datetimeFigureOut">
              <a:rPr lang="en-US" smtClean="0"/>
              <a:t>5/17/2021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277ACEB-54F0-D34D-8D36-779002159DF8}" type="slidenum">
              <a:rPr lang="en-US" smtClean="0"/>
              <a:t>‹#›</a:t>
            </a:fld>
            <a:endParaRPr lang="en-US"/>
          </a:p>
        </p:txBody>
      </p:sp>
    </p:spTree>
    <p:extLst>
      <p:ext uri="{BB962C8B-B14F-4D97-AF65-F5344CB8AC3E}">
        <p14:creationId xmlns:p14="http://schemas.microsoft.com/office/powerpoint/2010/main" val="21283219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2A9B6F90-67AE-1C42-824A-4FC121FA9CEF}" type="datetimeFigureOut">
              <a:rPr lang="en-US" smtClean="0"/>
              <a:t>5/17/2021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277ACEB-54F0-D34D-8D36-779002159DF8}" type="slidenum">
              <a:rPr lang="en-US" smtClean="0"/>
              <a:t>‹#›</a:t>
            </a:fld>
            <a:endParaRPr lang="en-US"/>
          </a:p>
        </p:txBody>
      </p:sp>
    </p:spTree>
    <p:extLst>
      <p:ext uri="{BB962C8B-B14F-4D97-AF65-F5344CB8AC3E}">
        <p14:creationId xmlns:p14="http://schemas.microsoft.com/office/powerpoint/2010/main" val="12148797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A9B6F90-67AE-1C42-824A-4FC121FA9CEF}" type="datetimeFigureOut">
              <a:rPr lang="en-US" smtClean="0"/>
              <a:t>5/17/2021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277ACEB-54F0-D34D-8D36-779002159DF8}" type="slidenum">
              <a:rPr lang="en-US" smtClean="0"/>
              <a:t>‹#›</a:t>
            </a:fld>
            <a:endParaRPr lang="en-US"/>
          </a:p>
        </p:txBody>
      </p:sp>
    </p:spTree>
    <p:extLst>
      <p:ext uri="{BB962C8B-B14F-4D97-AF65-F5344CB8AC3E}">
        <p14:creationId xmlns:p14="http://schemas.microsoft.com/office/powerpoint/2010/main" val="34943527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771301" y="2194560"/>
            <a:ext cx="12976383" cy="7680960"/>
          </a:xfrm>
        </p:spPr>
        <p:txBody>
          <a:bodyPr anchor="b"/>
          <a:lstStyle>
            <a:lvl1pPr>
              <a:defRPr sz="14080"/>
            </a:lvl1pPr>
          </a:lstStyle>
          <a:p>
            <a:r>
              <a:rPr lang="en-US"/>
              <a:t>Click to edit Master title style</a:t>
            </a:r>
            <a:endParaRPr lang="en-US" dirty="0"/>
          </a:p>
        </p:txBody>
      </p:sp>
      <p:sp>
        <p:nvSpPr>
          <p:cNvPr id="3" name="Content Placeholder 2"/>
          <p:cNvSpPr>
            <a:spLocks noGrp="1"/>
          </p:cNvSpPr>
          <p:nvPr>
            <p:ph idx="1"/>
          </p:nvPr>
        </p:nvSpPr>
        <p:spPr>
          <a:xfrm>
            <a:off x="17104520" y="4739647"/>
            <a:ext cx="20368260" cy="23393400"/>
          </a:xfrm>
        </p:spPr>
        <p:txBody>
          <a:bodyPr/>
          <a:lstStyle>
            <a:lvl1pPr>
              <a:defRPr sz="14080"/>
            </a:lvl1pPr>
            <a:lvl2pPr>
              <a:defRPr sz="12320"/>
            </a:lvl2pPr>
            <a:lvl3pPr>
              <a:defRPr sz="10560"/>
            </a:lvl3pPr>
            <a:lvl4pPr>
              <a:defRPr sz="8800"/>
            </a:lvl4pPr>
            <a:lvl5pPr>
              <a:defRPr sz="8800"/>
            </a:lvl5pPr>
            <a:lvl6pPr>
              <a:defRPr sz="8800"/>
            </a:lvl6pPr>
            <a:lvl7pPr>
              <a:defRPr sz="8800"/>
            </a:lvl7pPr>
            <a:lvl8pPr>
              <a:defRPr sz="8800"/>
            </a:lvl8pPr>
            <a:lvl9pPr>
              <a:defRPr sz="8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771301" y="9875520"/>
            <a:ext cx="12976383" cy="18295622"/>
          </a:xfrm>
        </p:spPr>
        <p:txBody>
          <a:bodyPr/>
          <a:lstStyle>
            <a:lvl1pPr marL="0" indent="0">
              <a:buNone/>
              <a:defRPr sz="7040"/>
            </a:lvl1pPr>
            <a:lvl2pPr marL="2011680" indent="0">
              <a:buNone/>
              <a:defRPr sz="6160"/>
            </a:lvl2pPr>
            <a:lvl3pPr marL="4023360" indent="0">
              <a:buNone/>
              <a:defRPr sz="5280"/>
            </a:lvl3pPr>
            <a:lvl4pPr marL="6035040" indent="0">
              <a:buNone/>
              <a:defRPr sz="4400"/>
            </a:lvl4pPr>
            <a:lvl5pPr marL="8046720" indent="0">
              <a:buNone/>
              <a:defRPr sz="4400"/>
            </a:lvl5pPr>
            <a:lvl6pPr marL="10058400" indent="0">
              <a:buNone/>
              <a:defRPr sz="4400"/>
            </a:lvl6pPr>
            <a:lvl7pPr marL="12070080" indent="0">
              <a:buNone/>
              <a:defRPr sz="4400"/>
            </a:lvl7pPr>
            <a:lvl8pPr marL="14081760" indent="0">
              <a:buNone/>
              <a:defRPr sz="4400"/>
            </a:lvl8pPr>
            <a:lvl9pPr marL="16093440" indent="0">
              <a:buNone/>
              <a:defRPr sz="4400"/>
            </a:lvl9pPr>
          </a:lstStyle>
          <a:p>
            <a:pPr lvl="0"/>
            <a:r>
              <a:rPr lang="en-US"/>
              <a:t>Click to edit Master text styles</a:t>
            </a:r>
          </a:p>
        </p:txBody>
      </p:sp>
      <p:sp>
        <p:nvSpPr>
          <p:cNvPr id="5" name="Date Placeholder 4"/>
          <p:cNvSpPr>
            <a:spLocks noGrp="1"/>
          </p:cNvSpPr>
          <p:nvPr>
            <p:ph type="dt" sz="half" idx="10"/>
          </p:nvPr>
        </p:nvSpPr>
        <p:spPr/>
        <p:txBody>
          <a:bodyPr/>
          <a:lstStyle/>
          <a:p>
            <a:fld id="{2A9B6F90-67AE-1C42-824A-4FC121FA9CEF}" type="datetimeFigureOut">
              <a:rPr lang="en-US" smtClean="0"/>
              <a:t>5/17/2021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277ACEB-54F0-D34D-8D36-779002159DF8}" type="slidenum">
              <a:rPr lang="en-US" smtClean="0"/>
              <a:t>‹#›</a:t>
            </a:fld>
            <a:endParaRPr lang="en-US"/>
          </a:p>
        </p:txBody>
      </p:sp>
    </p:spTree>
    <p:extLst>
      <p:ext uri="{BB962C8B-B14F-4D97-AF65-F5344CB8AC3E}">
        <p14:creationId xmlns:p14="http://schemas.microsoft.com/office/powerpoint/2010/main" val="33296010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771301" y="2194560"/>
            <a:ext cx="12976383" cy="7680960"/>
          </a:xfrm>
        </p:spPr>
        <p:txBody>
          <a:bodyPr anchor="b"/>
          <a:lstStyle>
            <a:lvl1pPr>
              <a:defRPr sz="14080"/>
            </a:lvl1pPr>
          </a:lstStyle>
          <a:p>
            <a:r>
              <a:rPr lang="en-US"/>
              <a:t>Click to edit Master title style</a:t>
            </a:r>
            <a:endParaRPr lang="en-US" dirty="0"/>
          </a:p>
        </p:txBody>
      </p:sp>
      <p:sp>
        <p:nvSpPr>
          <p:cNvPr id="3" name="Picture Placeholder 2"/>
          <p:cNvSpPr>
            <a:spLocks noGrp="1" noChangeAspect="1"/>
          </p:cNvSpPr>
          <p:nvPr>
            <p:ph type="pic" idx="1"/>
          </p:nvPr>
        </p:nvSpPr>
        <p:spPr>
          <a:xfrm>
            <a:off x="17104520" y="4739647"/>
            <a:ext cx="20368260" cy="23393400"/>
          </a:xfrm>
        </p:spPr>
        <p:txBody>
          <a:bodyPr anchor="t"/>
          <a:lstStyle>
            <a:lvl1pPr marL="0" indent="0">
              <a:buNone/>
              <a:defRPr sz="14080"/>
            </a:lvl1pPr>
            <a:lvl2pPr marL="2011680" indent="0">
              <a:buNone/>
              <a:defRPr sz="12320"/>
            </a:lvl2pPr>
            <a:lvl3pPr marL="4023360" indent="0">
              <a:buNone/>
              <a:defRPr sz="10560"/>
            </a:lvl3pPr>
            <a:lvl4pPr marL="6035040" indent="0">
              <a:buNone/>
              <a:defRPr sz="8800"/>
            </a:lvl4pPr>
            <a:lvl5pPr marL="8046720" indent="0">
              <a:buNone/>
              <a:defRPr sz="8800"/>
            </a:lvl5pPr>
            <a:lvl6pPr marL="10058400" indent="0">
              <a:buNone/>
              <a:defRPr sz="8800"/>
            </a:lvl6pPr>
            <a:lvl7pPr marL="12070080" indent="0">
              <a:buNone/>
              <a:defRPr sz="8800"/>
            </a:lvl7pPr>
            <a:lvl8pPr marL="14081760" indent="0">
              <a:buNone/>
              <a:defRPr sz="8800"/>
            </a:lvl8pPr>
            <a:lvl9pPr marL="16093440" indent="0">
              <a:buNone/>
              <a:defRPr sz="8800"/>
            </a:lvl9pPr>
          </a:lstStyle>
          <a:p>
            <a:r>
              <a:rPr lang="en-US"/>
              <a:t>Click icon to add picture</a:t>
            </a:r>
            <a:endParaRPr lang="en-US" dirty="0"/>
          </a:p>
        </p:txBody>
      </p:sp>
      <p:sp>
        <p:nvSpPr>
          <p:cNvPr id="4" name="Text Placeholder 3"/>
          <p:cNvSpPr>
            <a:spLocks noGrp="1"/>
          </p:cNvSpPr>
          <p:nvPr>
            <p:ph type="body" sz="half" idx="2"/>
          </p:nvPr>
        </p:nvSpPr>
        <p:spPr>
          <a:xfrm>
            <a:off x="2771301" y="9875520"/>
            <a:ext cx="12976383" cy="18295622"/>
          </a:xfrm>
        </p:spPr>
        <p:txBody>
          <a:bodyPr/>
          <a:lstStyle>
            <a:lvl1pPr marL="0" indent="0">
              <a:buNone/>
              <a:defRPr sz="7040"/>
            </a:lvl1pPr>
            <a:lvl2pPr marL="2011680" indent="0">
              <a:buNone/>
              <a:defRPr sz="6160"/>
            </a:lvl2pPr>
            <a:lvl3pPr marL="4023360" indent="0">
              <a:buNone/>
              <a:defRPr sz="5280"/>
            </a:lvl3pPr>
            <a:lvl4pPr marL="6035040" indent="0">
              <a:buNone/>
              <a:defRPr sz="4400"/>
            </a:lvl4pPr>
            <a:lvl5pPr marL="8046720" indent="0">
              <a:buNone/>
              <a:defRPr sz="4400"/>
            </a:lvl5pPr>
            <a:lvl6pPr marL="10058400" indent="0">
              <a:buNone/>
              <a:defRPr sz="4400"/>
            </a:lvl6pPr>
            <a:lvl7pPr marL="12070080" indent="0">
              <a:buNone/>
              <a:defRPr sz="4400"/>
            </a:lvl7pPr>
            <a:lvl8pPr marL="14081760" indent="0">
              <a:buNone/>
              <a:defRPr sz="4400"/>
            </a:lvl8pPr>
            <a:lvl9pPr marL="16093440" indent="0">
              <a:buNone/>
              <a:defRPr sz="4400"/>
            </a:lvl9pPr>
          </a:lstStyle>
          <a:p>
            <a:pPr lvl="0"/>
            <a:r>
              <a:rPr lang="en-US"/>
              <a:t>Click to edit Master text styles</a:t>
            </a:r>
          </a:p>
        </p:txBody>
      </p:sp>
      <p:sp>
        <p:nvSpPr>
          <p:cNvPr id="5" name="Date Placeholder 4"/>
          <p:cNvSpPr>
            <a:spLocks noGrp="1"/>
          </p:cNvSpPr>
          <p:nvPr>
            <p:ph type="dt" sz="half" idx="10"/>
          </p:nvPr>
        </p:nvSpPr>
        <p:spPr/>
        <p:txBody>
          <a:bodyPr/>
          <a:lstStyle/>
          <a:p>
            <a:fld id="{2A9B6F90-67AE-1C42-824A-4FC121FA9CEF}" type="datetimeFigureOut">
              <a:rPr lang="en-US" smtClean="0"/>
              <a:t>5/17/2021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277ACEB-54F0-D34D-8D36-779002159DF8}" type="slidenum">
              <a:rPr lang="en-US" smtClean="0"/>
              <a:t>‹#›</a:t>
            </a:fld>
            <a:endParaRPr lang="en-US"/>
          </a:p>
        </p:txBody>
      </p:sp>
    </p:spTree>
    <p:extLst>
      <p:ext uri="{BB962C8B-B14F-4D97-AF65-F5344CB8AC3E}">
        <p14:creationId xmlns:p14="http://schemas.microsoft.com/office/powerpoint/2010/main" val="15525635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766060" y="1752607"/>
            <a:ext cx="34701480" cy="6362702"/>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2766060" y="8763000"/>
            <a:ext cx="34701480" cy="2088642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2766060" y="30510487"/>
            <a:ext cx="9052560" cy="1752600"/>
          </a:xfrm>
          <a:prstGeom prst="rect">
            <a:avLst/>
          </a:prstGeom>
        </p:spPr>
        <p:txBody>
          <a:bodyPr vert="horz" lIns="91440" tIns="45720" rIns="91440" bIns="45720" rtlCol="0" anchor="ctr"/>
          <a:lstStyle>
            <a:lvl1pPr algn="l">
              <a:defRPr sz="5280">
                <a:solidFill>
                  <a:schemeClr val="tx1">
                    <a:tint val="75000"/>
                  </a:schemeClr>
                </a:solidFill>
              </a:defRPr>
            </a:lvl1pPr>
          </a:lstStyle>
          <a:p>
            <a:fld id="{2A9B6F90-67AE-1C42-824A-4FC121FA9CEF}" type="datetimeFigureOut">
              <a:rPr lang="en-US" smtClean="0"/>
              <a:t>5/17/2021</a:t>
            </a:fld>
            <a:endParaRPr lang="en-US"/>
          </a:p>
        </p:txBody>
      </p:sp>
      <p:sp>
        <p:nvSpPr>
          <p:cNvPr id="5" name="Footer Placeholder 4"/>
          <p:cNvSpPr>
            <a:spLocks noGrp="1"/>
          </p:cNvSpPr>
          <p:nvPr>
            <p:ph type="ftr" sz="quarter" idx="3"/>
          </p:nvPr>
        </p:nvSpPr>
        <p:spPr>
          <a:xfrm>
            <a:off x="13327380" y="30510487"/>
            <a:ext cx="13578840" cy="1752600"/>
          </a:xfrm>
          <a:prstGeom prst="rect">
            <a:avLst/>
          </a:prstGeom>
        </p:spPr>
        <p:txBody>
          <a:bodyPr vert="horz" lIns="91440" tIns="45720" rIns="91440" bIns="45720" rtlCol="0" anchor="ctr"/>
          <a:lstStyle>
            <a:lvl1pPr algn="ctr">
              <a:defRPr sz="528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28414980" y="30510487"/>
            <a:ext cx="9052560" cy="1752600"/>
          </a:xfrm>
          <a:prstGeom prst="rect">
            <a:avLst/>
          </a:prstGeom>
        </p:spPr>
        <p:txBody>
          <a:bodyPr vert="horz" lIns="91440" tIns="45720" rIns="91440" bIns="45720" rtlCol="0" anchor="ctr"/>
          <a:lstStyle>
            <a:lvl1pPr algn="r">
              <a:defRPr sz="5280">
                <a:solidFill>
                  <a:schemeClr val="tx1">
                    <a:tint val="75000"/>
                  </a:schemeClr>
                </a:solidFill>
              </a:defRPr>
            </a:lvl1pPr>
          </a:lstStyle>
          <a:p>
            <a:fld id="{3277ACEB-54F0-D34D-8D36-779002159DF8}" type="slidenum">
              <a:rPr lang="en-US" smtClean="0"/>
              <a:t>‹#›</a:t>
            </a:fld>
            <a:endParaRPr lang="en-US"/>
          </a:p>
        </p:txBody>
      </p:sp>
    </p:spTree>
    <p:extLst>
      <p:ext uri="{BB962C8B-B14F-4D97-AF65-F5344CB8AC3E}">
        <p14:creationId xmlns:p14="http://schemas.microsoft.com/office/powerpoint/2010/main" val="3500693820"/>
      </p:ext>
    </p:extLst>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xStyles>
    <p:titleStyle>
      <a:lvl1pPr algn="l" defTabSz="4023360" rtl="0" eaLnBrk="1" latinLnBrk="0" hangingPunct="1">
        <a:lnSpc>
          <a:spcPct val="90000"/>
        </a:lnSpc>
        <a:spcBef>
          <a:spcPct val="0"/>
        </a:spcBef>
        <a:buNone/>
        <a:defRPr sz="19360" kern="1200">
          <a:solidFill>
            <a:schemeClr val="tx1"/>
          </a:solidFill>
          <a:latin typeface="+mj-lt"/>
          <a:ea typeface="+mj-ea"/>
          <a:cs typeface="+mj-cs"/>
        </a:defRPr>
      </a:lvl1pPr>
    </p:titleStyle>
    <p:bodyStyle>
      <a:lvl1pPr marL="1005840" indent="-1005840" algn="l" defTabSz="4023360" rtl="0" eaLnBrk="1" latinLnBrk="0" hangingPunct="1">
        <a:lnSpc>
          <a:spcPct val="90000"/>
        </a:lnSpc>
        <a:spcBef>
          <a:spcPts val="4400"/>
        </a:spcBef>
        <a:buFont typeface="Arial" panose="020B0604020202020204" pitchFamily="34" charset="0"/>
        <a:buChar char="•"/>
        <a:defRPr sz="12320" kern="1200">
          <a:solidFill>
            <a:schemeClr val="tx1"/>
          </a:solidFill>
          <a:latin typeface="+mn-lt"/>
          <a:ea typeface="+mn-ea"/>
          <a:cs typeface="+mn-cs"/>
        </a:defRPr>
      </a:lvl1pPr>
      <a:lvl2pPr marL="3017520" indent="-1005840" algn="l" defTabSz="4023360" rtl="0" eaLnBrk="1" latinLnBrk="0" hangingPunct="1">
        <a:lnSpc>
          <a:spcPct val="90000"/>
        </a:lnSpc>
        <a:spcBef>
          <a:spcPts val="2200"/>
        </a:spcBef>
        <a:buFont typeface="Arial" panose="020B0604020202020204" pitchFamily="34" charset="0"/>
        <a:buChar char="•"/>
        <a:defRPr sz="10560" kern="1200">
          <a:solidFill>
            <a:schemeClr val="tx1"/>
          </a:solidFill>
          <a:latin typeface="+mn-lt"/>
          <a:ea typeface="+mn-ea"/>
          <a:cs typeface="+mn-cs"/>
        </a:defRPr>
      </a:lvl2pPr>
      <a:lvl3pPr marL="5029200" indent="-1005840" algn="l" defTabSz="4023360" rtl="0" eaLnBrk="1" latinLnBrk="0" hangingPunct="1">
        <a:lnSpc>
          <a:spcPct val="90000"/>
        </a:lnSpc>
        <a:spcBef>
          <a:spcPts val="2200"/>
        </a:spcBef>
        <a:buFont typeface="Arial" panose="020B0604020202020204" pitchFamily="34" charset="0"/>
        <a:buChar char="•"/>
        <a:defRPr sz="8800" kern="1200">
          <a:solidFill>
            <a:schemeClr val="tx1"/>
          </a:solidFill>
          <a:latin typeface="+mn-lt"/>
          <a:ea typeface="+mn-ea"/>
          <a:cs typeface="+mn-cs"/>
        </a:defRPr>
      </a:lvl3pPr>
      <a:lvl4pPr marL="7040880" indent="-1005840" algn="l" defTabSz="4023360" rtl="0" eaLnBrk="1" latinLnBrk="0" hangingPunct="1">
        <a:lnSpc>
          <a:spcPct val="90000"/>
        </a:lnSpc>
        <a:spcBef>
          <a:spcPts val="2200"/>
        </a:spcBef>
        <a:buFont typeface="Arial" panose="020B0604020202020204" pitchFamily="34" charset="0"/>
        <a:buChar char="•"/>
        <a:defRPr sz="7920" kern="1200">
          <a:solidFill>
            <a:schemeClr val="tx1"/>
          </a:solidFill>
          <a:latin typeface="+mn-lt"/>
          <a:ea typeface="+mn-ea"/>
          <a:cs typeface="+mn-cs"/>
        </a:defRPr>
      </a:lvl4pPr>
      <a:lvl5pPr marL="9052560" indent="-1005840" algn="l" defTabSz="4023360" rtl="0" eaLnBrk="1" latinLnBrk="0" hangingPunct="1">
        <a:lnSpc>
          <a:spcPct val="90000"/>
        </a:lnSpc>
        <a:spcBef>
          <a:spcPts val="2200"/>
        </a:spcBef>
        <a:buFont typeface="Arial" panose="020B0604020202020204" pitchFamily="34" charset="0"/>
        <a:buChar char="•"/>
        <a:defRPr sz="7920" kern="1200">
          <a:solidFill>
            <a:schemeClr val="tx1"/>
          </a:solidFill>
          <a:latin typeface="+mn-lt"/>
          <a:ea typeface="+mn-ea"/>
          <a:cs typeface="+mn-cs"/>
        </a:defRPr>
      </a:lvl5pPr>
      <a:lvl6pPr marL="11064240" indent="-1005840" algn="l" defTabSz="4023360" rtl="0" eaLnBrk="1" latinLnBrk="0" hangingPunct="1">
        <a:lnSpc>
          <a:spcPct val="90000"/>
        </a:lnSpc>
        <a:spcBef>
          <a:spcPts val="2200"/>
        </a:spcBef>
        <a:buFont typeface="Arial" panose="020B0604020202020204" pitchFamily="34" charset="0"/>
        <a:buChar char="•"/>
        <a:defRPr sz="7920" kern="1200">
          <a:solidFill>
            <a:schemeClr val="tx1"/>
          </a:solidFill>
          <a:latin typeface="+mn-lt"/>
          <a:ea typeface="+mn-ea"/>
          <a:cs typeface="+mn-cs"/>
        </a:defRPr>
      </a:lvl6pPr>
      <a:lvl7pPr marL="13075920" indent="-1005840" algn="l" defTabSz="4023360" rtl="0" eaLnBrk="1" latinLnBrk="0" hangingPunct="1">
        <a:lnSpc>
          <a:spcPct val="90000"/>
        </a:lnSpc>
        <a:spcBef>
          <a:spcPts val="2200"/>
        </a:spcBef>
        <a:buFont typeface="Arial" panose="020B0604020202020204" pitchFamily="34" charset="0"/>
        <a:buChar char="•"/>
        <a:defRPr sz="7920" kern="1200">
          <a:solidFill>
            <a:schemeClr val="tx1"/>
          </a:solidFill>
          <a:latin typeface="+mn-lt"/>
          <a:ea typeface="+mn-ea"/>
          <a:cs typeface="+mn-cs"/>
        </a:defRPr>
      </a:lvl7pPr>
      <a:lvl8pPr marL="15087600" indent="-1005840" algn="l" defTabSz="4023360" rtl="0" eaLnBrk="1" latinLnBrk="0" hangingPunct="1">
        <a:lnSpc>
          <a:spcPct val="90000"/>
        </a:lnSpc>
        <a:spcBef>
          <a:spcPts val="2200"/>
        </a:spcBef>
        <a:buFont typeface="Arial" panose="020B0604020202020204" pitchFamily="34" charset="0"/>
        <a:buChar char="•"/>
        <a:defRPr sz="7920" kern="1200">
          <a:solidFill>
            <a:schemeClr val="tx1"/>
          </a:solidFill>
          <a:latin typeface="+mn-lt"/>
          <a:ea typeface="+mn-ea"/>
          <a:cs typeface="+mn-cs"/>
        </a:defRPr>
      </a:lvl8pPr>
      <a:lvl9pPr marL="17099280" indent="-1005840" algn="l" defTabSz="4023360" rtl="0" eaLnBrk="1" latinLnBrk="0" hangingPunct="1">
        <a:lnSpc>
          <a:spcPct val="90000"/>
        </a:lnSpc>
        <a:spcBef>
          <a:spcPts val="2200"/>
        </a:spcBef>
        <a:buFont typeface="Arial" panose="020B0604020202020204" pitchFamily="34" charset="0"/>
        <a:buChar char="•"/>
        <a:defRPr sz="7920" kern="1200">
          <a:solidFill>
            <a:schemeClr val="tx1"/>
          </a:solidFill>
          <a:latin typeface="+mn-lt"/>
          <a:ea typeface="+mn-ea"/>
          <a:cs typeface="+mn-cs"/>
        </a:defRPr>
      </a:lvl9pPr>
    </p:bodyStyle>
    <p:otherStyle>
      <a:defPPr>
        <a:defRPr lang="en-US"/>
      </a:defPPr>
      <a:lvl1pPr marL="0" algn="l" defTabSz="4023360" rtl="0" eaLnBrk="1" latinLnBrk="0" hangingPunct="1">
        <a:defRPr sz="7920" kern="1200">
          <a:solidFill>
            <a:schemeClr val="tx1"/>
          </a:solidFill>
          <a:latin typeface="+mn-lt"/>
          <a:ea typeface="+mn-ea"/>
          <a:cs typeface="+mn-cs"/>
        </a:defRPr>
      </a:lvl1pPr>
      <a:lvl2pPr marL="2011680" algn="l" defTabSz="4023360" rtl="0" eaLnBrk="1" latinLnBrk="0" hangingPunct="1">
        <a:defRPr sz="7920" kern="1200">
          <a:solidFill>
            <a:schemeClr val="tx1"/>
          </a:solidFill>
          <a:latin typeface="+mn-lt"/>
          <a:ea typeface="+mn-ea"/>
          <a:cs typeface="+mn-cs"/>
        </a:defRPr>
      </a:lvl2pPr>
      <a:lvl3pPr marL="4023360" algn="l" defTabSz="4023360" rtl="0" eaLnBrk="1" latinLnBrk="0" hangingPunct="1">
        <a:defRPr sz="7920" kern="1200">
          <a:solidFill>
            <a:schemeClr val="tx1"/>
          </a:solidFill>
          <a:latin typeface="+mn-lt"/>
          <a:ea typeface="+mn-ea"/>
          <a:cs typeface="+mn-cs"/>
        </a:defRPr>
      </a:lvl3pPr>
      <a:lvl4pPr marL="6035040" algn="l" defTabSz="4023360" rtl="0" eaLnBrk="1" latinLnBrk="0" hangingPunct="1">
        <a:defRPr sz="7920" kern="1200">
          <a:solidFill>
            <a:schemeClr val="tx1"/>
          </a:solidFill>
          <a:latin typeface="+mn-lt"/>
          <a:ea typeface="+mn-ea"/>
          <a:cs typeface="+mn-cs"/>
        </a:defRPr>
      </a:lvl4pPr>
      <a:lvl5pPr marL="8046720" algn="l" defTabSz="4023360" rtl="0" eaLnBrk="1" latinLnBrk="0" hangingPunct="1">
        <a:defRPr sz="7920" kern="1200">
          <a:solidFill>
            <a:schemeClr val="tx1"/>
          </a:solidFill>
          <a:latin typeface="+mn-lt"/>
          <a:ea typeface="+mn-ea"/>
          <a:cs typeface="+mn-cs"/>
        </a:defRPr>
      </a:lvl5pPr>
      <a:lvl6pPr marL="10058400" algn="l" defTabSz="4023360" rtl="0" eaLnBrk="1" latinLnBrk="0" hangingPunct="1">
        <a:defRPr sz="7920" kern="1200">
          <a:solidFill>
            <a:schemeClr val="tx1"/>
          </a:solidFill>
          <a:latin typeface="+mn-lt"/>
          <a:ea typeface="+mn-ea"/>
          <a:cs typeface="+mn-cs"/>
        </a:defRPr>
      </a:lvl6pPr>
      <a:lvl7pPr marL="12070080" algn="l" defTabSz="4023360" rtl="0" eaLnBrk="1" latinLnBrk="0" hangingPunct="1">
        <a:defRPr sz="7920" kern="1200">
          <a:solidFill>
            <a:schemeClr val="tx1"/>
          </a:solidFill>
          <a:latin typeface="+mn-lt"/>
          <a:ea typeface="+mn-ea"/>
          <a:cs typeface="+mn-cs"/>
        </a:defRPr>
      </a:lvl7pPr>
      <a:lvl8pPr marL="14081760" algn="l" defTabSz="4023360" rtl="0" eaLnBrk="1" latinLnBrk="0" hangingPunct="1">
        <a:defRPr sz="7920" kern="1200">
          <a:solidFill>
            <a:schemeClr val="tx1"/>
          </a:solidFill>
          <a:latin typeface="+mn-lt"/>
          <a:ea typeface="+mn-ea"/>
          <a:cs typeface="+mn-cs"/>
        </a:defRPr>
      </a:lvl8pPr>
      <a:lvl9pPr marL="16093440" algn="l" defTabSz="4023360" rtl="0" eaLnBrk="1" latinLnBrk="0" hangingPunct="1">
        <a:defRPr sz="7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5.png"/><Relationship Id="rId3" Type="http://schemas.openxmlformats.org/officeDocument/2006/relationships/image" Target="../media/image2.png"/><Relationship Id="rId7" Type="http://schemas.openxmlformats.org/officeDocument/2006/relationships/image" Target="../media/image4.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hyperlink" Target="https://doi.org/10.1113/jphysiol.1972.sp009886" TargetMode="External"/><Relationship Id="rId5" Type="http://schemas.openxmlformats.org/officeDocument/2006/relationships/hyperlink" Target="https://www.physiologyweb.com/calculators/ghk_equation_calculator.html" TargetMode="External"/><Relationship Id="rId10" Type="http://schemas.openxmlformats.org/officeDocument/2006/relationships/hyperlink" Target="http://web.as.uky.edu/Biology/faculty/cooper/ABLE-2021/ABLE-2021-MembranePotenial-tempAndK/Home-Temperature%20dependence%20on%20the%20passive%20effects%20of%20K%2B%20on%20membrane%20potential-ABLE%202021.htm" TargetMode="External"/><Relationship Id="rId4" Type="http://schemas.openxmlformats.org/officeDocument/2006/relationships/image" Target="../media/image3.png"/><Relationship Id="rId9"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image13.png" descr="Chart, scatter chart&#10;&#10;Description automatically generated">
            <a:extLst>
              <a:ext uri="{FF2B5EF4-FFF2-40B4-BE49-F238E27FC236}">
                <a16:creationId xmlns:a16="http://schemas.microsoft.com/office/drawing/2014/main" id="{D9DB043C-387F-4E78-8ABB-D42B60A157B8}"/>
              </a:ext>
            </a:extLst>
          </p:cNvPr>
          <p:cNvPicPr/>
          <p:nvPr/>
        </p:nvPicPr>
        <p:blipFill>
          <a:blip r:embed="rId2"/>
          <a:srcRect/>
          <a:stretch>
            <a:fillRect/>
          </a:stretch>
        </p:blipFill>
        <p:spPr>
          <a:xfrm>
            <a:off x="23250209" y="17495008"/>
            <a:ext cx="7382629" cy="9389876"/>
          </a:xfrm>
          <a:prstGeom prst="rect">
            <a:avLst/>
          </a:prstGeom>
          <a:ln/>
        </p:spPr>
      </p:pic>
      <p:sp>
        <p:nvSpPr>
          <p:cNvPr id="4" name="TextBox 3">
            <a:extLst>
              <a:ext uri="{FF2B5EF4-FFF2-40B4-BE49-F238E27FC236}">
                <a16:creationId xmlns:a16="http://schemas.microsoft.com/office/drawing/2014/main" id="{1782421A-9CEE-D04D-9427-7C113E80C5A6}"/>
              </a:ext>
            </a:extLst>
          </p:cNvPr>
          <p:cNvSpPr txBox="1"/>
          <p:nvPr/>
        </p:nvSpPr>
        <p:spPr>
          <a:xfrm>
            <a:off x="5663884" y="982378"/>
            <a:ext cx="30482382" cy="7470378"/>
          </a:xfrm>
          <a:prstGeom prst="rect">
            <a:avLst/>
          </a:prstGeom>
          <a:noFill/>
        </p:spPr>
        <p:txBody>
          <a:bodyPr wrap="square" rtlCol="0">
            <a:spAutoFit/>
          </a:bodyPr>
          <a:lstStyle/>
          <a:p>
            <a:pPr algn="ctr"/>
            <a:r>
              <a:rPr lang="en-US" sz="8640" b="1" dirty="0">
                <a:latin typeface="Arial" panose="020B0604020202020204" pitchFamily="34" charset="0"/>
                <a:cs typeface="Arial" panose="020B0604020202020204" pitchFamily="34" charset="0"/>
              </a:rPr>
              <a:t>The Temperature Dependence on the Passive Effects of Potassium Ions on the Membrane Potential of Skeletal Muscle</a:t>
            </a:r>
          </a:p>
          <a:p>
            <a:endParaRPr lang="en-US" dirty="0"/>
          </a:p>
          <a:p>
            <a:pPr algn="ctr"/>
            <a:r>
              <a:rPr lang="en-US" sz="3200" b="1" dirty="0" err="1"/>
              <a:t>Janki</a:t>
            </a:r>
            <a:r>
              <a:rPr lang="en-US" sz="3200" b="1" dirty="0"/>
              <a:t> Naidugari</a:t>
            </a:r>
            <a:r>
              <a:rPr lang="en-US" sz="3200" b="1" baseline="30000" dirty="0"/>
              <a:t>1</a:t>
            </a:r>
            <a:r>
              <a:rPr lang="en-US" sz="3200" b="1" dirty="0"/>
              <a:t>, Dara </a:t>
            </a:r>
            <a:r>
              <a:rPr lang="en-US" sz="3200" b="1" dirty="0" err="1"/>
              <a:t>Buendia</a:t>
            </a:r>
            <a:r>
              <a:rPr lang="en-US" sz="3200" b="1" dirty="0"/>
              <a:t> Castillo</a:t>
            </a:r>
            <a:r>
              <a:rPr lang="en-US" sz="3200" b="1" baseline="30000" dirty="0"/>
              <a:t>1,2</a:t>
            </a:r>
            <a:r>
              <a:rPr lang="en-US" sz="3200" b="1" dirty="0"/>
              <a:t>, Mohammad </a:t>
            </a:r>
            <a:r>
              <a:rPr lang="en-US" sz="3200" b="1" dirty="0" err="1"/>
              <a:t>Abou</a:t>
            </a:r>
            <a:r>
              <a:rPr lang="en-US" sz="3200" b="1" dirty="0"/>
              <a:t> El-Ezz</a:t>
            </a:r>
            <a:r>
              <a:rPr lang="en-US" sz="3200" b="1" baseline="30000" dirty="0"/>
              <a:t>1</a:t>
            </a:r>
            <a:r>
              <a:rPr lang="en-US" sz="3200" b="1" dirty="0"/>
              <a:t>, Cameron Brown</a:t>
            </a:r>
            <a:r>
              <a:rPr lang="en-US" sz="3200" b="1" baseline="30000" dirty="0"/>
              <a:t>1</a:t>
            </a:r>
            <a:r>
              <a:rPr lang="en-US" sz="3200" b="1" dirty="0"/>
              <a:t>, Tom Calderaro</a:t>
            </a:r>
            <a:r>
              <a:rPr lang="en-US" sz="3200" b="1" baseline="30000" dirty="0"/>
              <a:t>1</a:t>
            </a:r>
            <a:r>
              <a:rPr lang="en-US" sz="3200" b="1" dirty="0"/>
              <a:t>, Cameron Evans</a:t>
            </a:r>
            <a:r>
              <a:rPr lang="en-US" sz="3200" b="1" baseline="30000" dirty="0"/>
              <a:t>1</a:t>
            </a:r>
            <a:r>
              <a:rPr lang="en-US" sz="3200" b="1" dirty="0"/>
              <a:t>, Trey Grant</a:t>
            </a:r>
            <a:r>
              <a:rPr lang="en-US" sz="3200" b="1" baseline="30000" dirty="0"/>
              <a:t>1</a:t>
            </a:r>
            <a:r>
              <a:rPr lang="en-US" sz="3200" b="1" dirty="0"/>
              <a:t>, Rachel Hazelett</a:t>
            </a:r>
            <a:r>
              <a:rPr lang="en-US" sz="3200" b="1" baseline="30000" dirty="0"/>
              <a:t>1</a:t>
            </a:r>
            <a:r>
              <a:rPr lang="en-US" sz="3200" b="1" dirty="0"/>
              <a:t>, </a:t>
            </a:r>
            <a:r>
              <a:rPr lang="en-US" sz="3200" b="1" dirty="0" err="1"/>
              <a:t>Cassity</a:t>
            </a:r>
            <a:r>
              <a:rPr lang="en-US" sz="3200" b="1" dirty="0"/>
              <a:t> High</a:t>
            </a:r>
            <a:r>
              <a:rPr lang="en-US" sz="3200" b="1" baseline="30000" dirty="0"/>
              <a:t>1</a:t>
            </a:r>
            <a:r>
              <a:rPr lang="en-US" sz="3200" b="1" dirty="0"/>
              <a:t>, Tessa Ilagan</a:t>
            </a:r>
            <a:r>
              <a:rPr lang="en-US" sz="3200" b="1" baseline="30000" dirty="0"/>
              <a:t>1</a:t>
            </a:r>
            <a:r>
              <a:rPr lang="en-US" sz="3200" b="1" dirty="0"/>
              <a:t>, Jack Klier</a:t>
            </a:r>
            <a:r>
              <a:rPr lang="en-US" sz="3200" b="1" baseline="30000" dirty="0"/>
              <a:t>1</a:t>
            </a:r>
            <a:r>
              <a:rPr lang="en-US" sz="3200" b="1" dirty="0"/>
              <a:t>, Nicole Marguerite</a:t>
            </a:r>
            <a:r>
              <a:rPr lang="en-US" sz="3200" b="1" baseline="30000" dirty="0"/>
              <a:t>1</a:t>
            </a:r>
            <a:r>
              <a:rPr lang="en-US" sz="3200" b="1" dirty="0"/>
              <a:t>, Felicia Marino</a:t>
            </a:r>
            <a:r>
              <a:rPr lang="en-US" sz="3200" b="1" baseline="30000" dirty="0"/>
              <a:t>1</a:t>
            </a:r>
            <a:r>
              <a:rPr lang="en-US" sz="3200" b="1" dirty="0"/>
              <a:t>, Shelby McCubbin</a:t>
            </a:r>
            <a:r>
              <a:rPr lang="en-US" sz="3200" b="1" baseline="30000" dirty="0"/>
              <a:t>1</a:t>
            </a:r>
            <a:r>
              <a:rPr lang="en-US" sz="3200" b="1" dirty="0"/>
              <a:t>, Nicholas Meredith</a:t>
            </a:r>
            <a:r>
              <a:rPr lang="en-US" sz="3200" b="1" baseline="30000" dirty="0"/>
              <a:t>1</a:t>
            </a:r>
            <a:r>
              <a:rPr lang="en-US" sz="3200" b="1" dirty="0"/>
              <a:t>, Blair Nethery</a:t>
            </a:r>
            <a:r>
              <a:rPr lang="en-US" sz="3200" b="1" baseline="30000" dirty="0"/>
              <a:t>1</a:t>
            </a:r>
            <a:r>
              <a:rPr lang="en-US" sz="3200" b="1" dirty="0"/>
              <a:t>, William Russell</a:t>
            </a:r>
            <a:r>
              <a:rPr lang="en-US" sz="3200" b="1" baseline="30000" dirty="0"/>
              <a:t>1</a:t>
            </a:r>
            <a:r>
              <a:rPr lang="en-US" sz="3200" b="1" dirty="0"/>
              <a:t>, Noah Sommers</a:t>
            </a:r>
            <a:r>
              <a:rPr lang="en-US" sz="3200" b="1" baseline="30000" dirty="0"/>
              <a:t>1</a:t>
            </a:r>
            <a:r>
              <a:rPr lang="en-US" sz="3200" b="1" dirty="0"/>
              <a:t>, Esther E. Dupont-Versteegden</a:t>
            </a:r>
            <a:r>
              <a:rPr lang="en-US" sz="3200" b="1" baseline="30000" dirty="0"/>
              <a:t>2,3</a:t>
            </a:r>
            <a:r>
              <a:rPr lang="en-US" sz="3200" b="1" dirty="0"/>
              <a:t>, Rebecca Krall</a:t>
            </a:r>
            <a:r>
              <a:rPr lang="en-US" sz="3200" b="1" baseline="30000" dirty="0"/>
              <a:t>4</a:t>
            </a:r>
            <a:r>
              <a:rPr lang="en-US" sz="3200" b="1" dirty="0"/>
              <a:t>, Katherine Sharp</a:t>
            </a:r>
            <a:r>
              <a:rPr lang="en-US" sz="3200" b="1" baseline="30000" dirty="0"/>
              <a:t>4</a:t>
            </a:r>
            <a:r>
              <a:rPr lang="en-US" sz="3200" b="1" dirty="0"/>
              <a:t>, Jeffrey Chalfant</a:t>
            </a:r>
            <a:r>
              <a:rPr lang="en-US" sz="3200" b="1" baseline="30000" dirty="0"/>
              <a:t>4</a:t>
            </a:r>
            <a:r>
              <a:rPr lang="en-US" sz="3200" b="1" dirty="0"/>
              <a:t>, Mia Brown</a:t>
            </a:r>
            <a:r>
              <a:rPr lang="en-US" sz="3200" b="1" baseline="30000" dirty="0"/>
              <a:t>4</a:t>
            </a:r>
            <a:r>
              <a:rPr lang="en-US" sz="3200" b="1" dirty="0"/>
              <a:t>, and Robin L. Cooper</a:t>
            </a:r>
            <a:r>
              <a:rPr lang="en-US" sz="3200" b="1" baseline="30000" dirty="0"/>
              <a:t>1,2</a:t>
            </a:r>
          </a:p>
          <a:p>
            <a:pPr marL="0" marR="0" algn="ctr">
              <a:lnSpc>
                <a:spcPct val="115000"/>
              </a:lnSpc>
              <a:spcBef>
                <a:spcPts val="0"/>
              </a:spcBef>
              <a:spcAft>
                <a:spcPts val="0"/>
              </a:spcAft>
            </a:pPr>
            <a:r>
              <a:rPr lang="en-US" sz="1800" baseline="30000" dirty="0">
                <a:effectLst/>
                <a:latin typeface="Arial" panose="020B0604020202020204" pitchFamily="34" charset="0"/>
                <a:ea typeface="Arial" panose="020B0604020202020204" pitchFamily="34" charset="0"/>
              </a:rPr>
              <a:t>1</a:t>
            </a:r>
            <a:r>
              <a:rPr lang="en-US" sz="1800" dirty="0">
                <a:effectLst/>
                <a:latin typeface="Arial" panose="020B0604020202020204" pitchFamily="34" charset="0"/>
                <a:ea typeface="Arial" panose="020B0604020202020204" pitchFamily="34" charset="0"/>
              </a:rPr>
              <a:t>Department of Biology, University of Kentucky, Lexington KY 40506-0225 USA ; </a:t>
            </a:r>
            <a:r>
              <a:rPr lang="en-US" sz="1800" baseline="30000" dirty="0">
                <a:effectLst/>
                <a:latin typeface="Arial" panose="020B0604020202020204" pitchFamily="34" charset="0"/>
                <a:ea typeface="Arial" panose="020B0604020202020204" pitchFamily="34" charset="0"/>
              </a:rPr>
              <a:t>2</a:t>
            </a:r>
            <a:r>
              <a:rPr lang="en-US" sz="1800" dirty="0">
                <a:effectLst/>
                <a:latin typeface="Arial" panose="020B0604020202020204" pitchFamily="34" charset="0"/>
                <a:ea typeface="Arial" panose="020B0604020202020204" pitchFamily="34" charset="0"/>
              </a:rPr>
              <a:t>Center for Muscle Biology, University of Kentucky, Lexington KY 40536-0200 USA</a:t>
            </a:r>
            <a:endParaRPr lang="en-US" sz="1800" dirty="0">
              <a:effectLst/>
              <a:latin typeface="Calibri" panose="020F0502020204030204" pitchFamily="34" charset="0"/>
              <a:ea typeface="Calibri" panose="020F0502020204030204" pitchFamily="34" charset="0"/>
            </a:endParaRPr>
          </a:p>
          <a:p>
            <a:pPr marL="0" marR="0" algn="ctr">
              <a:lnSpc>
                <a:spcPct val="115000"/>
              </a:lnSpc>
              <a:spcBef>
                <a:spcPts val="0"/>
              </a:spcBef>
              <a:spcAft>
                <a:spcPts val="0"/>
              </a:spcAft>
            </a:pPr>
            <a:r>
              <a:rPr lang="en-US" sz="1800" baseline="30000" dirty="0">
                <a:effectLst/>
                <a:latin typeface="Arial" panose="020B0604020202020204" pitchFamily="34" charset="0"/>
                <a:ea typeface="Arial" panose="020B0604020202020204" pitchFamily="34" charset="0"/>
              </a:rPr>
              <a:t>3</a:t>
            </a:r>
            <a:r>
              <a:rPr lang="en-US" sz="1800" dirty="0">
                <a:effectLst/>
                <a:latin typeface="Arial" panose="020B0604020202020204" pitchFamily="34" charset="0"/>
                <a:ea typeface="Arial" panose="020B0604020202020204" pitchFamily="34" charset="0"/>
              </a:rPr>
              <a:t>Charles T. Wethington Jr. Building, University of Kentucky, Lexington KY 40536-0200 USA; </a:t>
            </a:r>
            <a:r>
              <a:rPr lang="en-US" sz="1800" baseline="30000" dirty="0">
                <a:effectLst/>
                <a:latin typeface="Arial" panose="020B0604020202020204" pitchFamily="34" charset="0"/>
                <a:ea typeface="Arial" panose="020B0604020202020204" pitchFamily="34" charset="0"/>
              </a:rPr>
              <a:t>4</a:t>
            </a:r>
            <a:r>
              <a:rPr lang="en-US" sz="1800" dirty="0">
                <a:effectLst/>
                <a:latin typeface="Arial" panose="020B0604020202020204" pitchFamily="34" charset="0"/>
                <a:ea typeface="Times New Roman" panose="02020603050405020304" pitchFamily="18" charset="0"/>
              </a:rPr>
              <a:t>Department of STEM Education, University of Kentucky, Lexington, KY 40406-0001, USA</a:t>
            </a:r>
            <a:endParaRPr lang="en-US" sz="3200" b="1" dirty="0"/>
          </a:p>
          <a:p>
            <a:r>
              <a:rPr lang="en-US" sz="3242" dirty="0"/>
              <a:t> </a:t>
            </a:r>
          </a:p>
          <a:p>
            <a:endParaRPr lang="en-US" sz="3242" dirty="0"/>
          </a:p>
        </p:txBody>
      </p:sp>
      <p:pic>
        <p:nvPicPr>
          <p:cNvPr id="5" name="Picture 2" descr="Image result for university of kentucky">
            <a:extLst>
              <a:ext uri="{FF2B5EF4-FFF2-40B4-BE49-F238E27FC236}">
                <a16:creationId xmlns:a16="http://schemas.microsoft.com/office/drawing/2014/main" id="{EBA8A7CA-1D44-E449-B598-77D1E6DBFF0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11420" y="2294555"/>
            <a:ext cx="6751827" cy="38225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extBox 6">
            <a:extLst>
              <a:ext uri="{FF2B5EF4-FFF2-40B4-BE49-F238E27FC236}">
                <a16:creationId xmlns:a16="http://schemas.microsoft.com/office/drawing/2014/main" id="{D8337E6B-DBB6-294C-B65E-CF70ECCE164F}"/>
              </a:ext>
            </a:extLst>
          </p:cNvPr>
          <p:cNvSpPr txBox="1"/>
          <p:nvPr/>
        </p:nvSpPr>
        <p:spPr>
          <a:xfrm>
            <a:off x="1045795" y="7497063"/>
            <a:ext cx="9610732" cy="8894743"/>
          </a:xfrm>
          <a:prstGeom prst="rect">
            <a:avLst/>
          </a:prstGeom>
          <a:noFill/>
          <a:ln w="38100">
            <a:noFill/>
          </a:ln>
        </p:spPr>
        <p:txBody>
          <a:bodyPr wrap="square" rtlCol="0">
            <a:spAutoFit/>
          </a:bodyPr>
          <a:lstStyle/>
          <a:p>
            <a:pPr algn="ctr"/>
            <a:r>
              <a:rPr lang="en-US" sz="3600" b="1" u="sng" dirty="0">
                <a:latin typeface="Arial" panose="020B0604020202020204" pitchFamily="34" charset="0"/>
                <a:cs typeface="Arial" panose="020B0604020202020204" pitchFamily="34" charset="0"/>
              </a:rPr>
              <a:t>Abstract</a:t>
            </a:r>
          </a:p>
          <a:p>
            <a:pPr algn="ctr"/>
            <a:endParaRPr lang="en-US" sz="3600" b="1" u="sng" dirty="0">
              <a:latin typeface="Arial" panose="020B0604020202020204" pitchFamily="34" charset="0"/>
              <a:cs typeface="Arial" panose="020B0604020202020204" pitchFamily="34" charset="0"/>
            </a:endParaRPr>
          </a:p>
          <a:p>
            <a:pPr algn="just"/>
            <a:r>
              <a:rPr lang="en-US" sz="2000" dirty="0">
                <a:latin typeface="Arial" panose="020B0604020202020204" pitchFamily="34" charset="0"/>
                <a:cs typeface="Arial" panose="020B0604020202020204" pitchFamily="34" charset="0"/>
              </a:rPr>
              <a:t>	In modifying a typical physiological laboratory protocol in measures of the resting membrane potential in relation to the concentration of extracellular potassium ions [K</a:t>
            </a:r>
            <a:r>
              <a:rPr lang="en-US" sz="2000" baseline="30000" dirty="0">
                <a:latin typeface="Arial" panose="020B0604020202020204" pitchFamily="34" charset="0"/>
                <a:cs typeface="Arial" panose="020B0604020202020204" pitchFamily="34" charset="0"/>
              </a:rPr>
              <a:t>+</a:t>
            </a:r>
            <a:r>
              <a:rPr lang="en-US" sz="2000" dirty="0">
                <a:latin typeface="Arial" panose="020B0604020202020204" pitchFamily="34" charset="0"/>
                <a:cs typeface="Arial" panose="020B0604020202020204" pitchFamily="34" charset="0"/>
              </a:rPr>
              <a:t>]</a:t>
            </a:r>
            <a:r>
              <a:rPr lang="en-US" sz="2000" baseline="-25000" dirty="0">
                <a:latin typeface="Arial" panose="020B0604020202020204" pitchFamily="34" charset="0"/>
                <a:cs typeface="Arial" panose="020B0604020202020204" pitchFamily="34" charset="0"/>
              </a:rPr>
              <a:t>o,</a:t>
            </a:r>
            <a:r>
              <a:rPr lang="en-US" sz="2000" dirty="0">
                <a:latin typeface="Arial" panose="020B0604020202020204" pitchFamily="34" charset="0"/>
                <a:cs typeface="Arial" panose="020B0604020202020204" pitchFamily="34" charset="0"/>
              </a:rPr>
              <a:t>  the additional effects of temperature were addressed. The effects of temperature on the membrane potential are not commonly addressed in experimental physiology and neurophysiology student laboratory exercises. In terms of presenting an authentic application of the experimental design various topics were discussed with the class. This workshop presents how this was addressed for a physiology or a neurophysiology laboratory course. Crayfish are used as models in empirically addressing the effects of temperature and [K</a:t>
            </a:r>
            <a:r>
              <a:rPr lang="en-US" sz="2000" baseline="30000" dirty="0">
                <a:latin typeface="Arial" panose="020B0604020202020204" pitchFamily="34" charset="0"/>
                <a:cs typeface="Arial" panose="020B0604020202020204" pitchFamily="34" charset="0"/>
              </a:rPr>
              <a:t>+</a:t>
            </a:r>
            <a:r>
              <a:rPr lang="en-US" sz="2000" dirty="0">
                <a:latin typeface="Arial" panose="020B0604020202020204" pitchFamily="34" charset="0"/>
                <a:cs typeface="Arial" panose="020B0604020202020204" pitchFamily="34" charset="0"/>
              </a:rPr>
              <a:t>]</a:t>
            </a:r>
            <a:r>
              <a:rPr lang="en-US" sz="2000" baseline="-25000" dirty="0">
                <a:latin typeface="Arial" panose="020B0604020202020204" pitchFamily="34" charset="0"/>
                <a:cs typeface="Arial" panose="020B0604020202020204" pitchFamily="34" charset="0"/>
              </a:rPr>
              <a:t>o</a:t>
            </a:r>
            <a:r>
              <a:rPr lang="en-US" sz="2000" dirty="0">
                <a:latin typeface="Arial" panose="020B0604020202020204" pitchFamily="34" charset="0"/>
                <a:cs typeface="Arial" panose="020B0604020202020204" pitchFamily="34" charset="0"/>
              </a:rPr>
              <a:t> change as one topic and a second focus was on clinical therapies related to the use of varied temperatures in mammals. A third topic focused on a unified issue with all organisms in temperature changes with cellular metabolism. Experimentally the skeletal muscle of a crayfish serves as model to obtain data due to the robust nature of the preparation for student laboratories. Graphing membrane potential in relation to both [K</a:t>
            </a:r>
            <a:r>
              <a:rPr lang="en-US" sz="2000" baseline="30000" dirty="0">
                <a:latin typeface="Arial" panose="020B0604020202020204" pitchFamily="34" charset="0"/>
                <a:cs typeface="Arial" panose="020B0604020202020204" pitchFamily="34" charset="0"/>
              </a:rPr>
              <a:t>+</a:t>
            </a:r>
            <a:r>
              <a:rPr lang="en-US" sz="2000" dirty="0">
                <a:latin typeface="Arial" panose="020B0604020202020204" pitchFamily="34" charset="0"/>
                <a:cs typeface="Arial" panose="020B0604020202020204" pitchFamily="34" charset="0"/>
              </a:rPr>
              <a:t>]</a:t>
            </a:r>
            <a:r>
              <a:rPr lang="en-US" sz="2000" baseline="-25000" dirty="0">
                <a:latin typeface="Arial" panose="020B0604020202020204" pitchFamily="34" charset="0"/>
                <a:cs typeface="Arial" panose="020B0604020202020204" pitchFamily="34" charset="0"/>
              </a:rPr>
              <a:t>o</a:t>
            </a:r>
            <a:r>
              <a:rPr lang="en-US" sz="2000" dirty="0">
                <a:latin typeface="Arial" panose="020B0604020202020204" pitchFamily="34" charset="0"/>
                <a:cs typeface="Arial" panose="020B0604020202020204" pitchFamily="34" charset="0"/>
              </a:rPr>
              <a:t>  and temperature along with theoretical  curves for the Nernst and Goldman-Hodgkin-Katz (G-H-K) equations provides important distinctions and the relationship of temperature in these equations. Freely available online software is used in addressing the theoretical values one would expect for changing the variables in the G-H-K equation. Discussion of other factors impacted by temperature for biological membranes will also covered. A pre- and post-survey over general content and views on the activities will be discussed from running this activity with a group of 16 undergraduate students. The modules are designed to be used in a hybrid or remote format with data provided online with sample data sets as well as movies of the procedures. The exercises can also be conducted by in class participants. </a:t>
            </a:r>
            <a:endParaRPr lang="en-US" sz="3600" b="1" u="sng" dirty="0">
              <a:latin typeface="Arial" panose="020B0604020202020204" pitchFamily="34" charset="0"/>
              <a:cs typeface="Arial" panose="020B0604020202020204" pitchFamily="34" charset="0"/>
            </a:endParaRPr>
          </a:p>
        </p:txBody>
      </p:sp>
      <p:sp>
        <p:nvSpPr>
          <p:cNvPr id="8" name="TextBox 7">
            <a:extLst>
              <a:ext uri="{FF2B5EF4-FFF2-40B4-BE49-F238E27FC236}">
                <a16:creationId xmlns:a16="http://schemas.microsoft.com/office/drawing/2014/main" id="{D43872E4-5D91-CE42-B45B-5156C2D7BF4A}"/>
              </a:ext>
            </a:extLst>
          </p:cNvPr>
          <p:cNvSpPr txBox="1"/>
          <p:nvPr/>
        </p:nvSpPr>
        <p:spPr>
          <a:xfrm>
            <a:off x="1280160" y="16823442"/>
            <a:ext cx="9249507" cy="12372618"/>
          </a:xfrm>
          <a:prstGeom prst="rect">
            <a:avLst/>
          </a:prstGeom>
          <a:noFill/>
        </p:spPr>
        <p:txBody>
          <a:bodyPr wrap="square" rtlCol="0">
            <a:spAutoFit/>
          </a:bodyPr>
          <a:lstStyle/>
          <a:p>
            <a:pPr algn="ctr"/>
            <a:r>
              <a:rPr lang="en-US" sz="3600" b="1" u="sng" dirty="0">
                <a:latin typeface="Arial" panose="020B0604020202020204" pitchFamily="34" charset="0"/>
                <a:cs typeface="Arial" panose="020B0604020202020204" pitchFamily="34" charset="0"/>
              </a:rPr>
              <a:t>Introduction</a:t>
            </a:r>
          </a:p>
          <a:p>
            <a:pPr algn="just"/>
            <a:r>
              <a:rPr lang="en-US" sz="2400" dirty="0">
                <a:latin typeface="Arial" panose="020B0604020202020204" pitchFamily="34" charset="0"/>
                <a:cs typeface="Arial" panose="020B0604020202020204" pitchFamily="34" charset="0"/>
              </a:rPr>
              <a:t>	This exercise is focused on a novel approach with combining the standard membrane potential and raised [K</a:t>
            </a:r>
            <a:r>
              <a:rPr lang="en-US" sz="2400" baseline="30000" dirty="0">
                <a:latin typeface="Arial" panose="020B0604020202020204" pitchFamily="34" charset="0"/>
                <a:cs typeface="Arial" panose="020B0604020202020204" pitchFamily="34" charset="0"/>
              </a:rPr>
              <a:t>+</a:t>
            </a:r>
            <a:r>
              <a:rPr lang="en-US" sz="2400" dirty="0">
                <a:latin typeface="Arial" panose="020B0604020202020204" pitchFamily="34" charset="0"/>
                <a:cs typeface="Arial" panose="020B0604020202020204" pitchFamily="34" charset="0"/>
              </a:rPr>
              <a:t>]</a:t>
            </a:r>
            <a:r>
              <a:rPr lang="en-US" sz="2400" baseline="-25000" dirty="0">
                <a:latin typeface="Arial" panose="020B0604020202020204" pitchFamily="34" charset="0"/>
                <a:cs typeface="Arial" panose="020B0604020202020204" pitchFamily="34" charset="0"/>
              </a:rPr>
              <a:t>o</a:t>
            </a:r>
            <a:r>
              <a:rPr lang="en-US" sz="2400" dirty="0">
                <a:latin typeface="Arial" panose="020B0604020202020204" pitchFamily="34" charset="0"/>
                <a:cs typeface="Arial" panose="020B0604020202020204" pitchFamily="34" charset="0"/>
              </a:rPr>
              <a:t> paradigms to include the effect of temperature on the membrane potential. In this exercise, theoretical graphs of membrane potential and the relationship with variation of [K</a:t>
            </a:r>
            <a:r>
              <a:rPr lang="en-US" sz="2400" baseline="30000" dirty="0">
                <a:latin typeface="Arial" panose="020B0604020202020204" pitchFamily="34" charset="0"/>
                <a:cs typeface="Arial" panose="020B0604020202020204" pitchFamily="34" charset="0"/>
              </a:rPr>
              <a:t>+</a:t>
            </a:r>
            <a:r>
              <a:rPr lang="en-US" sz="2400" dirty="0">
                <a:latin typeface="Arial" panose="020B0604020202020204" pitchFamily="34" charset="0"/>
                <a:cs typeface="Arial" panose="020B0604020202020204" pitchFamily="34" charset="0"/>
              </a:rPr>
              <a:t>]</a:t>
            </a:r>
            <a:r>
              <a:rPr lang="en-US" sz="2400" baseline="-25000" dirty="0">
                <a:latin typeface="Arial" panose="020B0604020202020204" pitchFamily="34" charset="0"/>
                <a:cs typeface="Arial" panose="020B0604020202020204" pitchFamily="34" charset="0"/>
              </a:rPr>
              <a:t>o</a:t>
            </a:r>
            <a:r>
              <a:rPr lang="en-US" sz="2400" dirty="0">
                <a:latin typeface="Arial" panose="020B0604020202020204" pitchFamily="34" charset="0"/>
                <a:cs typeface="Arial" panose="020B0604020202020204" pitchFamily="34" charset="0"/>
              </a:rPr>
              <a:t> are to be made with an on line program. The effect of temperature in relation to the curves is also to be calculated and discussed. Experimentally, students will measure membrane potentials in a muscle of crayfish and vary [K</a:t>
            </a:r>
            <a:r>
              <a:rPr lang="en-US" sz="2400" baseline="30000" dirty="0">
                <a:latin typeface="Arial" panose="020B0604020202020204" pitchFamily="34" charset="0"/>
                <a:cs typeface="Arial" panose="020B0604020202020204" pitchFamily="34" charset="0"/>
              </a:rPr>
              <a:t>+</a:t>
            </a:r>
            <a:r>
              <a:rPr lang="en-US" sz="2400" dirty="0">
                <a:latin typeface="Arial" panose="020B0604020202020204" pitchFamily="34" charset="0"/>
                <a:cs typeface="Arial" panose="020B0604020202020204" pitchFamily="34" charset="0"/>
              </a:rPr>
              <a:t>]</a:t>
            </a:r>
            <a:r>
              <a:rPr lang="en-US" sz="2400" baseline="-25000" dirty="0">
                <a:latin typeface="Arial" panose="020B0604020202020204" pitchFamily="34" charset="0"/>
                <a:cs typeface="Arial" panose="020B0604020202020204" pitchFamily="34" charset="0"/>
              </a:rPr>
              <a:t>o</a:t>
            </a:r>
            <a:r>
              <a:rPr lang="en-US" sz="2400" dirty="0">
                <a:latin typeface="Arial" panose="020B0604020202020204" pitchFamily="34" charset="0"/>
                <a:cs typeface="Arial" panose="020B0604020202020204" pitchFamily="34" charset="0"/>
              </a:rPr>
              <a:t> at various temperatures. The experimental data will be graphed and compared with the computationally obtained data for group discussion. The experimentally obtained values are to be plotted in relation to the theoretical Nernst equation. The deviation in the curves would likely bring up the topic of the Goldman-Hodgkin-Katz (G-H-K) equation and why the G-H-K equation is a better fit for the experimentally obtained data (Atwood and </a:t>
            </a:r>
            <a:r>
              <a:rPr lang="en-US" sz="2400" dirty="0" err="1">
                <a:latin typeface="Arial" panose="020B0604020202020204" pitchFamily="34" charset="0"/>
                <a:cs typeface="Arial" panose="020B0604020202020204" pitchFamily="34" charset="0"/>
              </a:rPr>
              <a:t>Parnas</a:t>
            </a:r>
            <a:r>
              <a:rPr lang="en-US" sz="2400" dirty="0">
                <a:latin typeface="Arial" panose="020B0604020202020204" pitchFamily="34" charset="0"/>
                <a:cs typeface="Arial" panose="020B0604020202020204" pitchFamily="34" charset="0"/>
              </a:rPr>
              <a:t>, 1968; </a:t>
            </a:r>
            <a:r>
              <a:rPr lang="en-US" sz="2400" dirty="0" err="1">
                <a:latin typeface="Arial" panose="020B0604020202020204" pitchFamily="34" charset="0"/>
                <a:cs typeface="Arial" panose="020B0604020202020204" pitchFamily="34" charset="0"/>
              </a:rPr>
              <a:t>Baierlein</a:t>
            </a:r>
            <a:r>
              <a:rPr lang="en-US" sz="2400" dirty="0">
                <a:latin typeface="Arial" panose="020B0604020202020204" pitchFamily="34" charset="0"/>
                <a:cs typeface="Arial" panose="020B0604020202020204" pitchFamily="34" charset="0"/>
              </a:rPr>
              <a:t> et al., 2011; Johnson et al., 2014; </a:t>
            </a:r>
            <a:r>
              <a:rPr lang="en-US" sz="2400" dirty="0" err="1">
                <a:latin typeface="Arial" panose="020B0604020202020204" pitchFamily="34" charset="0"/>
                <a:cs typeface="Arial" panose="020B0604020202020204" pitchFamily="34" charset="0"/>
              </a:rPr>
              <a:t>Wyttenbach</a:t>
            </a:r>
            <a:r>
              <a:rPr lang="en-US" sz="2400" dirty="0">
                <a:latin typeface="Arial" panose="020B0604020202020204" pitchFamily="34" charset="0"/>
                <a:cs typeface="Arial" panose="020B0604020202020204" pitchFamily="34" charset="0"/>
              </a:rPr>
              <a:t> et al., 1999). </a:t>
            </a:r>
          </a:p>
          <a:p>
            <a:pPr algn="just"/>
            <a:endParaRPr lang="en-US" sz="2400" dirty="0">
              <a:latin typeface="Arial" panose="020B0604020202020204" pitchFamily="34" charset="0"/>
              <a:cs typeface="Arial" panose="020B0604020202020204" pitchFamily="34" charset="0"/>
            </a:endParaRPr>
          </a:p>
          <a:p>
            <a:pPr algn="just"/>
            <a:r>
              <a:rPr lang="en-US" sz="2400" dirty="0">
                <a:latin typeface="Arial" panose="020B0604020202020204" pitchFamily="34" charset="0"/>
                <a:cs typeface="Arial" panose="020B0604020202020204" pitchFamily="34" charset="0"/>
              </a:rPr>
              <a:t>	Relating this integrative topic to real world applications, three general themes are presented for one to contemplate. The first theme is to address the topic with heterothermic animals, such as crustaceans and insects, which can be exposed to wide variations in temperature abruptly as compared to seasonal changes or longer-term climate change. In addition, addressing a true hibernating mammal, such as a squirrel, and the effects on cells within this animal are also discussed. The second theme is to address the potential implications with clinical therapies, such as a cold or warm pack on injured tissue and cold induced coma for reducing neural and heart function. In addition, a third theme in the commonalty regarding heterotherms and homeotherms with cellular metabolism which results in thermal changes.</a:t>
            </a:r>
          </a:p>
          <a:p>
            <a:endParaRPr lang="en-US" dirty="0"/>
          </a:p>
        </p:txBody>
      </p:sp>
      <mc:AlternateContent xmlns:mc="http://schemas.openxmlformats.org/markup-compatibility/2006">
        <mc:Choice xmlns:a14="http://schemas.microsoft.com/office/drawing/2010/main" Requires="a14">
          <p:sp>
            <p:nvSpPr>
              <p:cNvPr id="2" name="TextBox 1">
                <a:extLst>
                  <a:ext uri="{FF2B5EF4-FFF2-40B4-BE49-F238E27FC236}">
                    <a16:creationId xmlns:a16="http://schemas.microsoft.com/office/drawing/2014/main" id="{DA6D0B8F-35D4-4893-B499-3CF7D368C00B}"/>
                  </a:ext>
                </a:extLst>
              </p:cNvPr>
              <p:cNvSpPr txBox="1"/>
              <p:nvPr/>
            </p:nvSpPr>
            <p:spPr>
              <a:xfrm>
                <a:off x="11694694" y="8107680"/>
                <a:ext cx="10924674" cy="10215745"/>
              </a:xfrm>
              <a:prstGeom prst="rect">
                <a:avLst/>
              </a:prstGeom>
              <a:noFill/>
            </p:spPr>
            <p:txBody>
              <a:bodyPr wrap="square" rtlCol="0">
                <a:spAutoFit/>
              </a:bodyPr>
              <a:lstStyle/>
              <a:p>
                <a:pPr marL="0" marR="0" algn="ctr">
                  <a:lnSpc>
                    <a:spcPct val="115000"/>
                  </a:lnSpc>
                  <a:spcBef>
                    <a:spcPts val="0"/>
                  </a:spcBef>
                  <a:spcAft>
                    <a:spcPts val="0"/>
                  </a:spcAft>
                </a:pPr>
                <a:r>
                  <a:rPr lang="en-US" sz="3600" b="1" u="sng" dirty="0">
                    <a:effectLst/>
                    <a:latin typeface="Arial" panose="020B0604020202020204" pitchFamily="34" charset="0"/>
                    <a:ea typeface="Arial" panose="020B0604020202020204" pitchFamily="34" charset="0"/>
                    <a:cs typeface="Arial" panose="020B0604020202020204" pitchFamily="34" charset="0"/>
                  </a:rPr>
                  <a:t>Materials and Methods </a:t>
                </a:r>
              </a:p>
              <a:p>
                <a:pPr marL="0" marR="0">
                  <a:lnSpc>
                    <a:spcPct val="115000"/>
                  </a:lnSpc>
                  <a:spcBef>
                    <a:spcPts val="0"/>
                  </a:spcBef>
                  <a:spcAft>
                    <a:spcPts val="0"/>
                  </a:spcAft>
                </a:pPr>
                <a:r>
                  <a:rPr lang="en-US" sz="2000" u="sng" dirty="0">
                    <a:effectLst/>
                    <a:latin typeface="Arial" panose="020B0604020202020204" pitchFamily="34" charset="0"/>
                    <a:ea typeface="Arial" panose="020B0604020202020204" pitchFamily="34" charset="0"/>
                    <a:cs typeface="Arial" panose="020B0604020202020204" pitchFamily="34" charset="0"/>
                  </a:rPr>
                  <a:t>Theoretical calculations empirical measures of membrane potential </a:t>
                </a:r>
                <a:endParaRPr lang="en-US" sz="2000" u="sng" dirty="0">
                  <a:effectLst/>
                  <a:latin typeface="Arial" panose="020B0604020202020204" pitchFamily="34" charset="0"/>
                  <a:ea typeface="Calibri" panose="020F0502020204030204" pitchFamily="34" charset="0"/>
                  <a:cs typeface="Arial" panose="020B0604020202020204" pitchFamily="34" charset="0"/>
                </a:endParaRPr>
              </a:p>
              <a:p>
                <a:pPr marL="0" marR="0">
                  <a:lnSpc>
                    <a:spcPct val="115000"/>
                  </a:lnSpc>
                  <a:spcBef>
                    <a:spcPts val="0"/>
                  </a:spcBef>
                  <a:spcAft>
                    <a:spcPts val="0"/>
                  </a:spcAft>
                </a:pPr>
                <a:r>
                  <a:rPr lang="en-US" sz="2000" b="1" dirty="0">
                    <a:effectLst/>
                    <a:latin typeface="Arial" panose="020B0604020202020204" pitchFamily="34" charset="0"/>
                    <a:ea typeface="Arial" panose="020B0604020202020204" pitchFamily="34" charset="0"/>
                    <a:cs typeface="Arial" panose="020B0604020202020204" pitchFamily="34" charset="0"/>
                  </a:rPr>
                  <a:t> </a:t>
                </a:r>
                <a:endParaRPr lang="en-US" sz="2000" dirty="0">
                  <a:effectLst/>
                  <a:latin typeface="Arial" panose="020B0604020202020204" pitchFamily="34" charset="0"/>
                  <a:ea typeface="Calibri" panose="020F0502020204030204" pitchFamily="34" charset="0"/>
                  <a:cs typeface="Arial" panose="020B0604020202020204" pitchFamily="34" charset="0"/>
                </a:endParaRPr>
              </a:p>
              <a:p>
                <a:pPr marL="0" marR="0">
                  <a:lnSpc>
                    <a:spcPct val="115000"/>
                  </a:lnSpc>
                  <a:spcBef>
                    <a:spcPts val="0"/>
                  </a:spcBef>
                  <a:spcAft>
                    <a:spcPts val="1000"/>
                  </a:spcAft>
                </a:pPr>
                <a:r>
                  <a:rPr lang="en-US" sz="2000" dirty="0">
                    <a:effectLst/>
                    <a:latin typeface="Arial" panose="020B0604020202020204" pitchFamily="34" charset="0"/>
                    <a:ea typeface="Arial" panose="020B0604020202020204" pitchFamily="34" charset="0"/>
                    <a:cs typeface="Arial" panose="020B0604020202020204" pitchFamily="34" charset="0"/>
                  </a:rPr>
                  <a:t>	To begin this, exercise the Nernst equation and Goldman-</a:t>
                </a:r>
                <a:r>
                  <a:rPr lang="en-US" sz="2000" dirty="0" err="1">
                    <a:effectLst/>
                    <a:latin typeface="Arial" panose="020B0604020202020204" pitchFamily="34" charset="0"/>
                    <a:ea typeface="Arial" panose="020B0604020202020204" pitchFamily="34" charset="0"/>
                    <a:cs typeface="Arial" panose="020B0604020202020204" pitchFamily="34" charset="0"/>
                  </a:rPr>
                  <a:t>Hodgkins</a:t>
                </a:r>
                <a:r>
                  <a:rPr lang="en-US" sz="2000" dirty="0">
                    <a:effectLst/>
                    <a:latin typeface="Arial" panose="020B0604020202020204" pitchFamily="34" charset="0"/>
                    <a:ea typeface="Arial" panose="020B0604020202020204" pitchFamily="34" charset="0"/>
                    <a:cs typeface="Arial" panose="020B0604020202020204" pitchFamily="34" charset="0"/>
                  </a:rPr>
                  <a:t>-Katz equation (GHK) need to be addressed.</a:t>
                </a:r>
                <a:endParaRPr lang="en-US" sz="2000" dirty="0">
                  <a:effectLst/>
                  <a:latin typeface="Arial" panose="020B0604020202020204" pitchFamily="34" charset="0"/>
                  <a:ea typeface="Calibri" panose="020F0502020204030204" pitchFamily="34" charset="0"/>
                  <a:cs typeface="Arial" panose="020B0604020202020204" pitchFamily="34" charset="0"/>
                </a:endParaRPr>
              </a:p>
              <a:p>
                <a:pPr marL="0" marR="0" algn="just">
                  <a:lnSpc>
                    <a:spcPct val="115000"/>
                  </a:lnSpc>
                  <a:spcBef>
                    <a:spcPts val="0"/>
                  </a:spcBef>
                  <a:spcAft>
                    <a:spcPts val="0"/>
                  </a:spcAft>
                </a:pPr>
                <a:r>
                  <a:rPr lang="en-US" sz="2000" dirty="0">
                    <a:effectLst/>
                    <a:latin typeface="Arial" panose="020B0604020202020204" pitchFamily="34" charset="0"/>
                    <a:ea typeface="Arial" panose="020B0604020202020204" pitchFamily="34" charset="0"/>
                    <a:cs typeface="Arial" panose="020B0604020202020204" pitchFamily="34" charset="0"/>
                  </a:rPr>
                  <a:t>Equations that are commonly used to determine the equilibrium potential of an ion and resting membrane potential are the Nernst equation and the Goldman-Hodgkin-Katz (G-H-K) equation, respectively. An important distinction between the two equations is that the Nernst equation is used only for one specific ion to determine the equilibrium potential for that ion, whereas the G-H-K equation is used to determine the resting potential by considering the permeability of multiple ions and their gradients across a cell membrane (Nernst, 1888, 1889; Goldman, 1943; Hodgkin and Huxley, 1952; Hodgkin </a:t>
                </a:r>
                <a:r>
                  <a:rPr lang="en-US" sz="2000" i="1" dirty="0">
                    <a:effectLst/>
                    <a:latin typeface="Arial" panose="020B0604020202020204" pitchFamily="34" charset="0"/>
                    <a:ea typeface="Arial" panose="020B0604020202020204" pitchFamily="34" charset="0"/>
                    <a:cs typeface="Arial" panose="020B0604020202020204" pitchFamily="34" charset="0"/>
                  </a:rPr>
                  <a:t>et al.,</a:t>
                </a:r>
                <a:r>
                  <a:rPr lang="en-US" sz="2000" dirty="0">
                    <a:effectLst/>
                    <a:latin typeface="Arial" panose="020B0604020202020204" pitchFamily="34" charset="0"/>
                    <a:ea typeface="Arial" panose="020B0604020202020204" pitchFamily="34" charset="0"/>
                    <a:cs typeface="Arial" panose="020B0604020202020204" pitchFamily="34" charset="0"/>
                  </a:rPr>
                  <a:t> 1952; Hodgkin and Katz,1949; see </a:t>
                </a:r>
                <a:r>
                  <a:rPr lang="en-US" sz="2000" dirty="0" err="1">
                    <a:effectLst/>
                    <a:latin typeface="Arial" panose="020B0604020202020204" pitchFamily="34" charset="0"/>
                    <a:ea typeface="Arial" panose="020B0604020202020204" pitchFamily="34" charset="0"/>
                    <a:cs typeface="Arial" panose="020B0604020202020204" pitchFamily="34" charset="0"/>
                  </a:rPr>
                  <a:t>Hille</a:t>
                </a:r>
                <a:r>
                  <a:rPr lang="en-US" sz="2000" dirty="0">
                    <a:effectLst/>
                    <a:latin typeface="Arial" panose="020B0604020202020204" pitchFamily="34" charset="0"/>
                    <a:ea typeface="Arial" panose="020B0604020202020204" pitchFamily="34" charset="0"/>
                    <a:cs typeface="Arial" panose="020B0604020202020204" pitchFamily="34" charset="0"/>
                  </a:rPr>
                  <a:t>, 1992).</a:t>
                </a:r>
                <a:r>
                  <a:rPr lang="en-US" sz="1800" dirty="0">
                    <a:effectLst/>
                    <a:latin typeface="Arial" panose="020B0604020202020204" pitchFamily="34" charset="0"/>
                    <a:ea typeface="Arial" panose="020B0604020202020204" pitchFamily="34" charset="0"/>
                  </a:rPr>
                  <a:t> Nernst equation :</a:t>
                </a:r>
                <a:endParaRPr lang="en-US" sz="1800" dirty="0">
                  <a:effectLst/>
                  <a:latin typeface="Calibri" panose="020F0502020204030204" pitchFamily="34" charset="0"/>
                  <a:ea typeface="Calibri" panose="020F0502020204030204" pitchFamily="34" charset="0"/>
                </a:endParaRPr>
              </a:p>
              <a:p>
                <a:pPr marL="0" marR="0" algn="ctr">
                  <a:lnSpc>
                    <a:spcPct val="115000"/>
                  </a:lnSpc>
                  <a:spcBef>
                    <a:spcPts val="0"/>
                  </a:spcBef>
                  <a:spcAft>
                    <a:spcPts val="1000"/>
                  </a:spcAft>
                </a:pPr>
                <a14:m>
                  <m:oMathPara xmlns:m="http://schemas.openxmlformats.org/officeDocument/2006/math">
                    <m:oMathParaPr>
                      <m:jc m:val="centerGroup"/>
                    </m:oMathParaPr>
                    <m:oMath xmlns:m="http://schemas.openxmlformats.org/officeDocument/2006/math">
                      <m:r>
                        <a:rPr lang="en-US" sz="1800" i="1">
                          <a:effectLst/>
                          <a:latin typeface="Cambria Math" panose="02040503050406030204" pitchFamily="18" charset="0"/>
                          <a:ea typeface="Cambria Math" panose="02040503050406030204" pitchFamily="18" charset="0"/>
                          <a:cs typeface="Cambria Math" panose="02040503050406030204" pitchFamily="18" charset="0"/>
                        </a:rPr>
                        <m:t>𝑉</m:t>
                      </m:r>
                      <m:r>
                        <a:rPr lang="en-US" sz="1800" i="1">
                          <a:effectLst/>
                          <a:latin typeface="Cambria Math" panose="02040503050406030204" pitchFamily="18" charset="0"/>
                          <a:ea typeface="Cambria Math" panose="02040503050406030204" pitchFamily="18" charset="0"/>
                          <a:cs typeface="Cambria Math" panose="02040503050406030204" pitchFamily="18" charset="0"/>
                        </a:rPr>
                        <m:t>=</m:t>
                      </m:r>
                      <m:f>
                        <m:fPr>
                          <m:ctrlPr>
                            <a:rPr lang="en-US" sz="1800" i="1">
                              <a:effectLst/>
                              <a:latin typeface="Cambria Math" panose="02040503050406030204" pitchFamily="18" charset="0"/>
                              <a:ea typeface="Cambria Math" panose="02040503050406030204" pitchFamily="18" charset="0"/>
                              <a:cs typeface="Cambria Math" panose="02040503050406030204" pitchFamily="18" charset="0"/>
                            </a:rPr>
                          </m:ctrlPr>
                        </m:fPr>
                        <m:num>
                          <m:r>
                            <a:rPr lang="en-US" sz="1800" i="1">
                              <a:effectLst/>
                              <a:latin typeface="Cambria Math" panose="02040503050406030204" pitchFamily="18" charset="0"/>
                              <a:ea typeface="Cambria Math" panose="02040503050406030204" pitchFamily="18" charset="0"/>
                              <a:cs typeface="Cambria Math" panose="02040503050406030204" pitchFamily="18" charset="0"/>
                            </a:rPr>
                            <m:t>𝑅𝑇</m:t>
                          </m:r>
                        </m:num>
                        <m:den>
                          <m:r>
                            <a:rPr lang="en-US" sz="1800" i="1">
                              <a:effectLst/>
                              <a:latin typeface="Cambria Math" panose="02040503050406030204" pitchFamily="18" charset="0"/>
                              <a:ea typeface="Cambria Math" panose="02040503050406030204" pitchFamily="18" charset="0"/>
                              <a:cs typeface="Cambria Math" panose="02040503050406030204" pitchFamily="18" charset="0"/>
                            </a:rPr>
                            <m:t>𝑧𝐹</m:t>
                          </m:r>
                        </m:den>
                      </m:f>
                      <m:r>
                        <a:rPr lang="en-US" sz="1800" i="1">
                          <a:effectLst/>
                          <a:latin typeface="Cambria Math" panose="02040503050406030204" pitchFamily="18" charset="0"/>
                          <a:ea typeface="Cambria Math" panose="02040503050406030204" pitchFamily="18" charset="0"/>
                          <a:cs typeface="Cambria Math" panose="02040503050406030204" pitchFamily="18" charset="0"/>
                        </a:rPr>
                        <m:t> ∙</m:t>
                      </m:r>
                      <m:r>
                        <a:rPr lang="en-US" sz="1800" i="1">
                          <a:effectLst/>
                          <a:latin typeface="Cambria Math" panose="02040503050406030204" pitchFamily="18" charset="0"/>
                          <a:ea typeface="Cambria Math" panose="02040503050406030204" pitchFamily="18" charset="0"/>
                          <a:cs typeface="Cambria Math" panose="02040503050406030204" pitchFamily="18" charset="0"/>
                        </a:rPr>
                        <m:t>𝑙𝑛</m:t>
                      </m:r>
                      <m:f>
                        <m:fPr>
                          <m:ctrlPr>
                            <a:rPr lang="en-US" sz="1800" i="1">
                              <a:effectLst/>
                              <a:latin typeface="Cambria Math" panose="02040503050406030204" pitchFamily="18" charset="0"/>
                              <a:ea typeface="Cambria Math" panose="02040503050406030204" pitchFamily="18" charset="0"/>
                              <a:cs typeface="Cambria Math" panose="02040503050406030204" pitchFamily="18" charset="0"/>
                            </a:rPr>
                          </m:ctrlPr>
                        </m:fPr>
                        <m:num>
                          <m:r>
                            <a:rPr lang="en-US" sz="1800" i="1">
                              <a:effectLst/>
                              <a:latin typeface="Cambria Math" panose="02040503050406030204" pitchFamily="18" charset="0"/>
                              <a:ea typeface="Cambria Math" panose="02040503050406030204" pitchFamily="18" charset="0"/>
                              <a:cs typeface="Cambria Math" panose="02040503050406030204" pitchFamily="18" charset="0"/>
                            </a:rPr>
                            <m:t>⁡</m:t>
                          </m:r>
                          <m:sSub>
                            <m:sSubPr>
                              <m:ctrlPr>
                                <a:rPr lang="en-US" sz="1800" i="1">
                                  <a:effectLst/>
                                  <a:latin typeface="Cambria Math" panose="02040503050406030204" pitchFamily="18" charset="0"/>
                                  <a:ea typeface="Cambria Math" panose="02040503050406030204" pitchFamily="18" charset="0"/>
                                  <a:cs typeface="Cambria Math" panose="02040503050406030204" pitchFamily="18" charset="0"/>
                                </a:rPr>
                              </m:ctrlPr>
                            </m:sSubPr>
                            <m:e>
                              <m:r>
                                <a:rPr lang="en-US" sz="1800" i="1">
                                  <a:effectLst/>
                                  <a:latin typeface="Cambria Math" panose="02040503050406030204" pitchFamily="18" charset="0"/>
                                  <a:ea typeface="Cambria Math" panose="02040503050406030204" pitchFamily="18" charset="0"/>
                                  <a:cs typeface="Cambria Math" panose="02040503050406030204" pitchFamily="18" charset="0"/>
                                </a:rPr>
                                <m:t>[</m:t>
                              </m:r>
                              <m:r>
                                <a:rPr lang="en-US" sz="1800" i="1">
                                  <a:effectLst/>
                                  <a:latin typeface="Cambria Math" panose="02040503050406030204" pitchFamily="18" charset="0"/>
                                  <a:ea typeface="Cambria Math" panose="02040503050406030204" pitchFamily="18" charset="0"/>
                                  <a:cs typeface="Cambria Math" panose="02040503050406030204" pitchFamily="18" charset="0"/>
                                </a:rPr>
                                <m:t>𝑋</m:t>
                              </m:r>
                              <m:r>
                                <a:rPr lang="en-US" sz="1800" i="1">
                                  <a:effectLst/>
                                  <a:latin typeface="Cambria Math" panose="02040503050406030204" pitchFamily="18" charset="0"/>
                                  <a:ea typeface="Cambria Math" panose="02040503050406030204" pitchFamily="18" charset="0"/>
                                  <a:cs typeface="Cambria Math" panose="02040503050406030204" pitchFamily="18" charset="0"/>
                                </a:rPr>
                                <m:t>]</m:t>
                              </m:r>
                            </m:e>
                            <m:sub>
                              <m:r>
                                <a:rPr lang="en-US" sz="1800" i="1">
                                  <a:effectLst/>
                                  <a:latin typeface="Cambria Math" panose="02040503050406030204" pitchFamily="18" charset="0"/>
                                  <a:ea typeface="Cambria Math" panose="02040503050406030204" pitchFamily="18" charset="0"/>
                                  <a:cs typeface="Cambria Math" panose="02040503050406030204" pitchFamily="18" charset="0"/>
                                </a:rPr>
                                <m:t>𝑜𝑢𝑡</m:t>
                              </m:r>
                            </m:sub>
                          </m:sSub>
                        </m:num>
                        <m:den>
                          <m:sSub>
                            <m:sSubPr>
                              <m:ctrlPr>
                                <a:rPr lang="en-US" sz="1800" i="1">
                                  <a:effectLst/>
                                  <a:latin typeface="Cambria Math" panose="02040503050406030204" pitchFamily="18" charset="0"/>
                                  <a:ea typeface="Cambria Math" panose="02040503050406030204" pitchFamily="18" charset="0"/>
                                  <a:cs typeface="Cambria Math" panose="02040503050406030204" pitchFamily="18" charset="0"/>
                                </a:rPr>
                              </m:ctrlPr>
                            </m:sSubPr>
                            <m:e>
                              <m:r>
                                <a:rPr lang="en-US" sz="1800" i="1">
                                  <a:effectLst/>
                                  <a:latin typeface="Cambria Math" panose="02040503050406030204" pitchFamily="18" charset="0"/>
                                  <a:ea typeface="Cambria Math" panose="02040503050406030204" pitchFamily="18" charset="0"/>
                                  <a:cs typeface="Cambria Math" panose="02040503050406030204" pitchFamily="18" charset="0"/>
                                </a:rPr>
                                <m:t>[</m:t>
                              </m:r>
                              <m:r>
                                <a:rPr lang="en-US" sz="1800" i="1">
                                  <a:effectLst/>
                                  <a:latin typeface="Cambria Math" panose="02040503050406030204" pitchFamily="18" charset="0"/>
                                  <a:ea typeface="Cambria Math" panose="02040503050406030204" pitchFamily="18" charset="0"/>
                                  <a:cs typeface="Cambria Math" panose="02040503050406030204" pitchFamily="18" charset="0"/>
                                </a:rPr>
                                <m:t>𝑋</m:t>
                              </m:r>
                              <m:r>
                                <a:rPr lang="en-US" sz="1800" i="1">
                                  <a:effectLst/>
                                  <a:latin typeface="Cambria Math" panose="02040503050406030204" pitchFamily="18" charset="0"/>
                                  <a:ea typeface="Cambria Math" panose="02040503050406030204" pitchFamily="18" charset="0"/>
                                  <a:cs typeface="Cambria Math" panose="02040503050406030204" pitchFamily="18" charset="0"/>
                                </a:rPr>
                                <m:t>]</m:t>
                              </m:r>
                            </m:e>
                            <m:sub>
                              <m:r>
                                <a:rPr lang="en-US" sz="1800" i="1">
                                  <a:effectLst/>
                                  <a:latin typeface="Cambria Math" panose="02040503050406030204" pitchFamily="18" charset="0"/>
                                  <a:ea typeface="Cambria Math" panose="02040503050406030204" pitchFamily="18" charset="0"/>
                                  <a:cs typeface="Cambria Math" panose="02040503050406030204" pitchFamily="18" charset="0"/>
                                </a:rPr>
                                <m:t>𝑖𝑛</m:t>
                              </m:r>
                            </m:sub>
                          </m:sSub>
                        </m:den>
                      </m:f>
                    </m:oMath>
                  </m:oMathPara>
                </a14:m>
                <a:endParaRPr lang="en-US" sz="2000" dirty="0">
                  <a:latin typeface="Arial" panose="020B0604020202020204" pitchFamily="34" charset="0"/>
                  <a:ea typeface="Arial" panose="020B0604020202020204" pitchFamily="34" charset="0"/>
                  <a:cs typeface="Arial" panose="020B0604020202020204" pitchFamily="34" charset="0"/>
                </a:endParaRPr>
              </a:p>
              <a:p>
                <a:pPr marL="0" marR="0" algn="just">
                  <a:lnSpc>
                    <a:spcPct val="115000"/>
                  </a:lnSpc>
                  <a:spcBef>
                    <a:spcPts val="0"/>
                  </a:spcBef>
                  <a:spcAft>
                    <a:spcPts val="0"/>
                  </a:spcAft>
                </a:pPr>
                <a:r>
                  <a:rPr lang="en-US" sz="2000" dirty="0">
                    <a:solidFill>
                      <a:srgbClr val="000000"/>
                    </a:solidFill>
                    <a:effectLst/>
                    <a:latin typeface="Arial" panose="020B0604020202020204" pitchFamily="34" charset="0"/>
                    <a:ea typeface="Arial" panose="020B0604020202020204" pitchFamily="34" charset="0"/>
                    <a:cs typeface="Arial" panose="020B0604020202020204" pitchFamily="34" charset="0"/>
                  </a:rPr>
                  <a:t>Considering that a membrane can be permeable to more than one ion at rest, as well as at various depolarized states, one uses the G-H-K equation to take into account the permeability (P in the equation) for various ions. The G-H-K equation will reduce to the Nernst equation if a membrane is permeable to only one ion. </a:t>
                </a:r>
                <a:endParaRPr lang="en-US" sz="2000" dirty="0">
                  <a:effectLst/>
                  <a:latin typeface="Arial" panose="020B0604020202020204" pitchFamily="34" charset="0"/>
                  <a:ea typeface="Calibri" panose="020F0502020204030204" pitchFamily="34" charset="0"/>
                  <a:cs typeface="Arial" panose="020B0604020202020204" pitchFamily="34" charset="0"/>
                </a:endParaRPr>
              </a:p>
              <a:p>
                <a:pPr marL="0" marR="0" algn="just">
                  <a:lnSpc>
                    <a:spcPct val="115000"/>
                  </a:lnSpc>
                  <a:spcBef>
                    <a:spcPts val="0"/>
                  </a:spcBef>
                  <a:spcAft>
                    <a:spcPts val="0"/>
                  </a:spcAft>
                </a:pPr>
                <a:r>
                  <a:rPr lang="en-US" sz="2000" dirty="0">
                    <a:effectLst/>
                    <a:latin typeface="Arial" panose="020B0604020202020204" pitchFamily="34" charset="0"/>
                    <a:ea typeface="Arial" panose="020B0604020202020204" pitchFamily="34" charset="0"/>
                    <a:cs typeface="Arial" panose="020B0604020202020204" pitchFamily="34" charset="0"/>
                  </a:rPr>
                  <a:t> </a:t>
                </a:r>
                <a:endParaRPr lang="en-US" sz="2000" dirty="0">
                  <a:effectLst/>
                  <a:latin typeface="Arial" panose="020B0604020202020204" pitchFamily="34" charset="0"/>
                  <a:ea typeface="Calibri" panose="020F0502020204030204" pitchFamily="34" charset="0"/>
                  <a:cs typeface="Arial" panose="020B0604020202020204" pitchFamily="34" charset="0"/>
                </a:endParaRPr>
              </a:p>
              <a:p>
                <a:pPr marL="0" marR="0" algn="just">
                  <a:lnSpc>
                    <a:spcPct val="115000"/>
                  </a:lnSpc>
                  <a:spcBef>
                    <a:spcPts val="0"/>
                  </a:spcBef>
                  <a:spcAft>
                    <a:spcPts val="0"/>
                  </a:spcAft>
                </a:pPr>
                <a:r>
                  <a:rPr lang="en-US" sz="2000" dirty="0">
                    <a:solidFill>
                      <a:srgbClr val="000000"/>
                    </a:solidFill>
                    <a:effectLst/>
                    <a:latin typeface="Arial" panose="020B0604020202020204" pitchFamily="34" charset="0"/>
                    <a:ea typeface="Arial" panose="020B0604020202020204" pitchFamily="34" charset="0"/>
                    <a:cs typeface="Arial" panose="020B0604020202020204" pitchFamily="34" charset="0"/>
                  </a:rPr>
                  <a:t>	Here is a generalized G-H-K equation for Na</a:t>
                </a:r>
                <a:r>
                  <a:rPr lang="en-US" sz="2000" baseline="30000" dirty="0">
                    <a:solidFill>
                      <a:srgbClr val="000000"/>
                    </a:solidFill>
                    <a:effectLst/>
                    <a:latin typeface="Arial" panose="020B0604020202020204" pitchFamily="34" charset="0"/>
                    <a:ea typeface="Arial" panose="020B0604020202020204" pitchFamily="34" charset="0"/>
                    <a:cs typeface="Arial" panose="020B0604020202020204" pitchFamily="34" charset="0"/>
                  </a:rPr>
                  <a:t>+</a:t>
                </a:r>
                <a:r>
                  <a:rPr lang="en-US" sz="2000" dirty="0">
                    <a:solidFill>
                      <a:srgbClr val="000000"/>
                    </a:solidFill>
                    <a:effectLst/>
                    <a:latin typeface="Arial" panose="020B0604020202020204" pitchFamily="34" charset="0"/>
                    <a:ea typeface="Arial" panose="020B0604020202020204" pitchFamily="34" charset="0"/>
                    <a:cs typeface="Arial" panose="020B0604020202020204" pitchFamily="34" charset="0"/>
                  </a:rPr>
                  <a:t>, K</a:t>
                </a:r>
                <a:r>
                  <a:rPr lang="en-US" sz="2000" baseline="30000" dirty="0">
                    <a:solidFill>
                      <a:srgbClr val="000000"/>
                    </a:solidFill>
                    <a:effectLst/>
                    <a:latin typeface="Arial" panose="020B0604020202020204" pitchFamily="34" charset="0"/>
                    <a:ea typeface="Arial" panose="020B0604020202020204" pitchFamily="34" charset="0"/>
                    <a:cs typeface="Arial" panose="020B0604020202020204" pitchFamily="34" charset="0"/>
                  </a:rPr>
                  <a:t>+</a:t>
                </a:r>
                <a:r>
                  <a:rPr lang="en-US" sz="2000" dirty="0">
                    <a:solidFill>
                      <a:srgbClr val="000000"/>
                    </a:solidFill>
                    <a:effectLst/>
                    <a:latin typeface="Arial" panose="020B0604020202020204" pitchFamily="34" charset="0"/>
                    <a:ea typeface="Arial" panose="020B0604020202020204" pitchFamily="34" charset="0"/>
                    <a:cs typeface="Arial" panose="020B0604020202020204" pitchFamily="34" charset="0"/>
                  </a:rPr>
                  <a:t>, and Cl</a:t>
                </a:r>
                <a:r>
                  <a:rPr lang="en-US" sz="2000" baseline="30000" dirty="0">
                    <a:solidFill>
                      <a:srgbClr val="000000"/>
                    </a:solidFill>
                    <a:effectLst/>
                    <a:latin typeface="Arial" panose="020B0604020202020204" pitchFamily="34" charset="0"/>
                    <a:ea typeface="Arial" panose="020B0604020202020204" pitchFamily="34" charset="0"/>
                    <a:cs typeface="Arial" panose="020B0604020202020204" pitchFamily="34" charset="0"/>
                  </a:rPr>
                  <a:t>-</a:t>
                </a:r>
                <a:r>
                  <a:rPr lang="en-US" sz="2000" dirty="0">
                    <a:solidFill>
                      <a:srgbClr val="000000"/>
                    </a:solidFill>
                    <a:effectLst/>
                    <a:latin typeface="Arial" panose="020B0604020202020204" pitchFamily="34" charset="0"/>
                    <a:ea typeface="Arial" panose="020B0604020202020204" pitchFamily="34" charset="0"/>
                    <a:cs typeface="Arial" panose="020B0604020202020204" pitchFamily="34" charset="0"/>
                  </a:rPr>
                  <a:t> ions:</a:t>
                </a:r>
                <a:endParaRPr lang="en-US" sz="2000" dirty="0">
                  <a:effectLst/>
                  <a:latin typeface="Arial" panose="020B0604020202020204" pitchFamily="34" charset="0"/>
                  <a:ea typeface="Calibri" panose="020F0502020204030204" pitchFamily="34" charset="0"/>
                  <a:cs typeface="Arial" panose="020B0604020202020204" pitchFamily="34" charset="0"/>
                </a:endParaRPr>
              </a:p>
              <a:p>
                <a:pPr marL="0" marR="0" algn="just">
                  <a:lnSpc>
                    <a:spcPct val="115000"/>
                  </a:lnSpc>
                  <a:spcBef>
                    <a:spcPts val="0"/>
                  </a:spcBef>
                  <a:spcAft>
                    <a:spcPts val="0"/>
                  </a:spcAft>
                </a:pPr>
                <a:r>
                  <a:rPr lang="en-US" sz="2000" dirty="0">
                    <a:effectLst/>
                    <a:latin typeface="Arial" panose="020B0604020202020204" pitchFamily="34" charset="0"/>
                    <a:ea typeface="Arial" panose="020B0604020202020204" pitchFamily="34" charset="0"/>
                    <a:cs typeface="Arial" panose="020B0604020202020204" pitchFamily="34" charset="0"/>
                  </a:rPr>
                  <a:t> </a:t>
                </a:r>
                <a:endParaRPr lang="en-US" sz="2000" dirty="0">
                  <a:effectLst/>
                  <a:latin typeface="Arial" panose="020B0604020202020204" pitchFamily="34" charset="0"/>
                  <a:ea typeface="Calibri" panose="020F0502020204030204" pitchFamily="34" charset="0"/>
                  <a:cs typeface="Arial" panose="020B0604020202020204" pitchFamily="34" charset="0"/>
                </a:endParaRPr>
              </a:p>
              <a:p>
                <a:pPr marL="0" marR="0" algn="ctr">
                  <a:lnSpc>
                    <a:spcPct val="115000"/>
                  </a:lnSpc>
                  <a:spcBef>
                    <a:spcPts val="0"/>
                  </a:spcBef>
                  <a:spcAft>
                    <a:spcPts val="1000"/>
                  </a:spcAft>
                </a:pPr>
                <a14:m>
                  <m:oMathPara xmlns:m="http://schemas.openxmlformats.org/officeDocument/2006/math">
                    <m:oMathParaPr>
                      <m:jc m:val="centerGroup"/>
                    </m:oMathParaPr>
                    <m:oMath xmlns:m="http://schemas.openxmlformats.org/officeDocument/2006/math">
                      <m:sSub>
                        <m:sSubPr>
                          <m:ctrlPr>
                            <a:rPr lang="en-US" sz="2000" i="1">
                              <a:effectLst/>
                              <a:latin typeface="Cambria Math" panose="02040503050406030204" pitchFamily="18" charset="0"/>
                              <a:ea typeface="Cambria Math" panose="02040503050406030204" pitchFamily="18" charset="0"/>
                              <a:cs typeface="Cambria Math" panose="02040503050406030204" pitchFamily="18" charset="0"/>
                            </a:rPr>
                          </m:ctrlPr>
                        </m:sSubPr>
                        <m:e>
                          <m:r>
                            <a:rPr lang="en-US" sz="2000" i="1">
                              <a:effectLst/>
                              <a:latin typeface="Cambria Math" panose="02040503050406030204" pitchFamily="18" charset="0"/>
                              <a:ea typeface="Cambria Math" panose="02040503050406030204" pitchFamily="18" charset="0"/>
                              <a:cs typeface="Cambria Math" panose="02040503050406030204" pitchFamily="18" charset="0"/>
                            </a:rPr>
                            <m:t>𝐸𝑚</m:t>
                          </m:r>
                        </m:e>
                        <m:sub>
                          <m:r>
                            <a:rPr lang="en-US" sz="2000" i="1">
                              <a:effectLst/>
                              <a:latin typeface="Cambria Math" panose="02040503050406030204" pitchFamily="18" charset="0"/>
                              <a:ea typeface="Cambria Math" panose="02040503050406030204" pitchFamily="18" charset="0"/>
                              <a:cs typeface="Cambria Math" panose="02040503050406030204" pitchFamily="18" charset="0"/>
                            </a:rPr>
                            <m:t>𝐾</m:t>
                          </m:r>
                          <m:r>
                            <a:rPr lang="en-US" sz="2000" i="1">
                              <a:effectLst/>
                              <a:latin typeface="Cambria Math" panose="02040503050406030204" pitchFamily="18" charset="0"/>
                              <a:ea typeface="Cambria Math" panose="02040503050406030204" pitchFamily="18" charset="0"/>
                              <a:cs typeface="Cambria Math" panose="02040503050406030204" pitchFamily="18" charset="0"/>
                            </a:rPr>
                            <m:t>, </m:t>
                          </m:r>
                          <m:r>
                            <a:rPr lang="en-US" sz="2000" i="1">
                              <a:effectLst/>
                              <a:latin typeface="Cambria Math" panose="02040503050406030204" pitchFamily="18" charset="0"/>
                              <a:ea typeface="Cambria Math" panose="02040503050406030204" pitchFamily="18" charset="0"/>
                              <a:cs typeface="Cambria Math" panose="02040503050406030204" pitchFamily="18" charset="0"/>
                            </a:rPr>
                            <m:t>𝑁𝑎</m:t>
                          </m:r>
                          <m:r>
                            <a:rPr lang="en-US" sz="2000" i="1">
                              <a:effectLst/>
                              <a:latin typeface="Cambria Math" panose="02040503050406030204" pitchFamily="18" charset="0"/>
                              <a:ea typeface="Cambria Math" panose="02040503050406030204" pitchFamily="18" charset="0"/>
                              <a:cs typeface="Cambria Math" panose="02040503050406030204" pitchFamily="18" charset="0"/>
                            </a:rPr>
                            <m:t>, </m:t>
                          </m:r>
                          <m:r>
                            <a:rPr lang="en-US" sz="2000" i="1">
                              <a:effectLst/>
                              <a:latin typeface="Cambria Math" panose="02040503050406030204" pitchFamily="18" charset="0"/>
                              <a:ea typeface="Cambria Math" panose="02040503050406030204" pitchFamily="18" charset="0"/>
                              <a:cs typeface="Cambria Math" panose="02040503050406030204" pitchFamily="18" charset="0"/>
                            </a:rPr>
                            <m:t>𝐶𝑙</m:t>
                          </m:r>
                        </m:sub>
                      </m:sSub>
                      <m:r>
                        <a:rPr lang="en-US" sz="2000" i="1">
                          <a:effectLst/>
                          <a:latin typeface="Cambria Math" panose="02040503050406030204" pitchFamily="18" charset="0"/>
                          <a:ea typeface="Cambria Math" panose="02040503050406030204" pitchFamily="18" charset="0"/>
                          <a:cs typeface="Cambria Math" panose="02040503050406030204" pitchFamily="18" charset="0"/>
                        </a:rPr>
                        <m:t>=</m:t>
                      </m:r>
                      <m:f>
                        <m:fPr>
                          <m:ctrlPr>
                            <a:rPr lang="en-US" sz="2000" i="1">
                              <a:effectLst/>
                              <a:latin typeface="Cambria Math" panose="02040503050406030204" pitchFamily="18" charset="0"/>
                              <a:ea typeface="Cambria Math" panose="02040503050406030204" pitchFamily="18" charset="0"/>
                              <a:cs typeface="Cambria Math" panose="02040503050406030204" pitchFamily="18" charset="0"/>
                            </a:rPr>
                          </m:ctrlPr>
                        </m:fPr>
                        <m:num>
                          <m:r>
                            <a:rPr lang="en-US" sz="2000" i="1">
                              <a:effectLst/>
                              <a:latin typeface="Cambria Math" panose="02040503050406030204" pitchFamily="18" charset="0"/>
                              <a:ea typeface="Cambria Math" panose="02040503050406030204" pitchFamily="18" charset="0"/>
                              <a:cs typeface="Cambria Math" panose="02040503050406030204" pitchFamily="18" charset="0"/>
                            </a:rPr>
                            <m:t>𝑅𝑇</m:t>
                          </m:r>
                        </m:num>
                        <m:den>
                          <m:r>
                            <a:rPr lang="en-US" sz="2000" i="1">
                              <a:effectLst/>
                              <a:latin typeface="Cambria Math" panose="02040503050406030204" pitchFamily="18" charset="0"/>
                              <a:ea typeface="Cambria Math" panose="02040503050406030204" pitchFamily="18" charset="0"/>
                              <a:cs typeface="Cambria Math" panose="02040503050406030204" pitchFamily="18" charset="0"/>
                            </a:rPr>
                            <m:t>𝐹</m:t>
                          </m:r>
                        </m:den>
                      </m:f>
                      <m:box>
                        <m:boxPr>
                          <m:ctrlPr>
                            <a:rPr lang="en-US" sz="2000" i="1">
                              <a:effectLst/>
                              <a:latin typeface="Cambria Math" panose="02040503050406030204" pitchFamily="18" charset="0"/>
                              <a:ea typeface="Cambria Math" panose="02040503050406030204" pitchFamily="18" charset="0"/>
                              <a:cs typeface="Cambria Math" panose="02040503050406030204" pitchFamily="18" charset="0"/>
                            </a:rPr>
                          </m:ctrlPr>
                        </m:boxPr>
                        <m:e>
                          <m:r>
                            <a:rPr lang="en-US" sz="2000" i="1">
                              <a:effectLst/>
                              <a:latin typeface="Cambria Math" panose="02040503050406030204" pitchFamily="18" charset="0"/>
                              <a:ea typeface="Cambria Math" panose="02040503050406030204" pitchFamily="18" charset="0"/>
                              <a:cs typeface="Cambria Math" panose="02040503050406030204" pitchFamily="18" charset="0"/>
                            </a:rPr>
                            <m:t>𝑙𝑛</m:t>
                          </m:r>
                        </m:e>
                      </m:box>
                      <m:r>
                        <a:rPr lang="en-US" sz="2000" i="1">
                          <a:effectLst/>
                          <a:latin typeface="Cambria Math" panose="02040503050406030204" pitchFamily="18" charset="0"/>
                          <a:ea typeface="Cambria Math" panose="02040503050406030204" pitchFamily="18" charset="0"/>
                          <a:cs typeface="Cambria Math" panose="02040503050406030204" pitchFamily="18" charset="0"/>
                        </a:rPr>
                        <m:t>𝑙𝑛</m:t>
                      </m:r>
                      <m:r>
                        <a:rPr lang="en-US" sz="2000" i="1">
                          <a:effectLst/>
                          <a:latin typeface="Cambria Math" panose="02040503050406030204" pitchFamily="18" charset="0"/>
                          <a:ea typeface="Calibri" panose="020F0502020204030204" pitchFamily="34" charset="0"/>
                        </a:rPr>
                        <m:t> </m:t>
                      </m:r>
                      <m:f>
                        <m:fPr>
                          <m:ctrlPr>
                            <a:rPr lang="en-US" sz="2000" i="1">
                              <a:effectLst/>
                              <a:latin typeface="Cambria Math" panose="02040503050406030204" pitchFamily="18" charset="0"/>
                              <a:ea typeface="Cambria Math" panose="02040503050406030204" pitchFamily="18" charset="0"/>
                              <a:cs typeface="Cambria Math" panose="02040503050406030204" pitchFamily="18" charset="0"/>
                            </a:rPr>
                          </m:ctrlPr>
                        </m:fPr>
                        <m:num>
                          <m:sSub>
                            <m:sSubPr>
                              <m:ctrlPr>
                                <a:rPr lang="en-US" sz="2000" i="1">
                                  <a:effectLst/>
                                  <a:latin typeface="Cambria Math" panose="02040503050406030204" pitchFamily="18" charset="0"/>
                                  <a:ea typeface="Cambria Math" panose="02040503050406030204" pitchFamily="18" charset="0"/>
                                  <a:cs typeface="Cambria Math" panose="02040503050406030204" pitchFamily="18" charset="0"/>
                                </a:rPr>
                              </m:ctrlPr>
                            </m:sSubPr>
                            <m:e>
                              <m:r>
                                <a:rPr lang="en-US" sz="2000" i="1">
                                  <a:effectLst/>
                                  <a:latin typeface="Cambria Math" panose="02040503050406030204" pitchFamily="18" charset="0"/>
                                  <a:ea typeface="Cambria Math" panose="02040503050406030204" pitchFamily="18" charset="0"/>
                                  <a:cs typeface="Cambria Math" panose="02040503050406030204" pitchFamily="18" charset="0"/>
                                </a:rPr>
                                <m:t>𝑃</m:t>
                              </m:r>
                            </m:e>
                            <m:sub>
                              <m:sSup>
                                <m:sSupPr>
                                  <m:ctrlPr>
                                    <a:rPr lang="en-US" sz="2000" i="1">
                                      <a:effectLst/>
                                      <a:latin typeface="Cambria Math" panose="02040503050406030204" pitchFamily="18" charset="0"/>
                                      <a:ea typeface="Cambria Math" panose="02040503050406030204" pitchFamily="18" charset="0"/>
                                      <a:cs typeface="Cambria Math" panose="02040503050406030204" pitchFamily="18" charset="0"/>
                                    </a:rPr>
                                  </m:ctrlPr>
                                </m:sSupPr>
                                <m:e>
                                  <m:r>
                                    <a:rPr lang="en-US" sz="2000" i="1">
                                      <a:effectLst/>
                                      <a:latin typeface="Cambria Math" panose="02040503050406030204" pitchFamily="18" charset="0"/>
                                      <a:ea typeface="Cambria Math" panose="02040503050406030204" pitchFamily="18" charset="0"/>
                                      <a:cs typeface="Cambria Math" panose="02040503050406030204" pitchFamily="18" charset="0"/>
                                    </a:rPr>
                                    <m:t>𝑁𝑎</m:t>
                                  </m:r>
                                </m:e>
                                <m:sup>
                                  <m:r>
                                    <a:rPr lang="en-US" sz="2000" i="1">
                                      <a:effectLst/>
                                      <a:latin typeface="Cambria Math" panose="02040503050406030204" pitchFamily="18" charset="0"/>
                                      <a:ea typeface="Cambria Math" panose="02040503050406030204" pitchFamily="18" charset="0"/>
                                      <a:cs typeface="Cambria Math" panose="02040503050406030204" pitchFamily="18" charset="0"/>
                                    </a:rPr>
                                    <m:t>+</m:t>
                                  </m:r>
                                </m:sup>
                              </m:sSup>
                            </m:sub>
                          </m:sSub>
                          <m:sSub>
                            <m:sSubPr>
                              <m:ctrlPr>
                                <a:rPr lang="en-US" sz="2000" i="1">
                                  <a:effectLst/>
                                  <a:latin typeface="Cambria Math" panose="02040503050406030204" pitchFamily="18" charset="0"/>
                                  <a:ea typeface="Cambria Math" panose="02040503050406030204" pitchFamily="18" charset="0"/>
                                  <a:cs typeface="Cambria Math" panose="02040503050406030204" pitchFamily="18" charset="0"/>
                                </a:rPr>
                              </m:ctrlPr>
                            </m:sSubPr>
                            <m:e>
                              <m:d>
                                <m:dPr>
                                  <m:begChr m:val="["/>
                                  <m:endChr m:val="]"/>
                                  <m:ctrlPr>
                                    <a:rPr lang="en-US" sz="2000" i="1">
                                      <a:effectLst/>
                                      <a:latin typeface="Cambria Math" panose="02040503050406030204" pitchFamily="18" charset="0"/>
                                      <a:ea typeface="Cambria Math" panose="02040503050406030204" pitchFamily="18" charset="0"/>
                                      <a:cs typeface="Cambria Math" panose="02040503050406030204" pitchFamily="18" charset="0"/>
                                    </a:rPr>
                                  </m:ctrlPr>
                                </m:dPr>
                                <m:e>
                                  <m:sSup>
                                    <m:sSupPr>
                                      <m:ctrlPr>
                                        <a:rPr lang="en-US" sz="2000" i="1">
                                          <a:effectLst/>
                                          <a:latin typeface="Cambria Math" panose="02040503050406030204" pitchFamily="18" charset="0"/>
                                          <a:ea typeface="Cambria Math" panose="02040503050406030204" pitchFamily="18" charset="0"/>
                                          <a:cs typeface="Cambria Math" panose="02040503050406030204" pitchFamily="18" charset="0"/>
                                        </a:rPr>
                                      </m:ctrlPr>
                                    </m:sSupPr>
                                    <m:e>
                                      <m:r>
                                        <a:rPr lang="en-US" sz="2000" i="1">
                                          <a:effectLst/>
                                          <a:latin typeface="Cambria Math" panose="02040503050406030204" pitchFamily="18" charset="0"/>
                                          <a:ea typeface="Cambria Math" panose="02040503050406030204" pitchFamily="18" charset="0"/>
                                          <a:cs typeface="Cambria Math" panose="02040503050406030204" pitchFamily="18" charset="0"/>
                                        </a:rPr>
                                        <m:t>𝑁𝑎</m:t>
                                      </m:r>
                                    </m:e>
                                    <m:sup>
                                      <m:r>
                                        <a:rPr lang="en-US" sz="2000" i="1">
                                          <a:effectLst/>
                                          <a:latin typeface="Cambria Math" panose="02040503050406030204" pitchFamily="18" charset="0"/>
                                          <a:ea typeface="Cambria Math" panose="02040503050406030204" pitchFamily="18" charset="0"/>
                                          <a:cs typeface="Cambria Math" panose="02040503050406030204" pitchFamily="18" charset="0"/>
                                        </a:rPr>
                                        <m:t>+</m:t>
                                      </m:r>
                                    </m:sup>
                                  </m:sSup>
                                </m:e>
                              </m:d>
                            </m:e>
                            <m:sub>
                              <m:r>
                                <a:rPr lang="en-US" sz="2000" i="1">
                                  <a:effectLst/>
                                  <a:latin typeface="Cambria Math" panose="02040503050406030204" pitchFamily="18" charset="0"/>
                                  <a:ea typeface="Cambria Math" panose="02040503050406030204" pitchFamily="18" charset="0"/>
                                  <a:cs typeface="Cambria Math" panose="02040503050406030204" pitchFamily="18" charset="0"/>
                                </a:rPr>
                                <m:t>𝑜𝑢𝑡</m:t>
                              </m:r>
                            </m:sub>
                          </m:sSub>
                          <m:r>
                            <a:rPr lang="en-US" sz="2000" i="1">
                              <a:effectLst/>
                              <a:latin typeface="Cambria Math" panose="02040503050406030204" pitchFamily="18" charset="0"/>
                              <a:ea typeface="Cambria Math" panose="02040503050406030204" pitchFamily="18" charset="0"/>
                              <a:cs typeface="Cambria Math" panose="02040503050406030204" pitchFamily="18" charset="0"/>
                            </a:rPr>
                            <m:t>+</m:t>
                          </m:r>
                          <m:sSub>
                            <m:sSubPr>
                              <m:ctrlPr>
                                <a:rPr lang="en-US" sz="2000" i="1">
                                  <a:effectLst/>
                                  <a:latin typeface="Cambria Math" panose="02040503050406030204" pitchFamily="18" charset="0"/>
                                  <a:ea typeface="Cambria Math" panose="02040503050406030204" pitchFamily="18" charset="0"/>
                                  <a:cs typeface="Cambria Math" panose="02040503050406030204" pitchFamily="18" charset="0"/>
                                </a:rPr>
                              </m:ctrlPr>
                            </m:sSubPr>
                            <m:e>
                              <m:r>
                                <a:rPr lang="en-US" sz="2000" i="1">
                                  <a:effectLst/>
                                  <a:latin typeface="Cambria Math" panose="02040503050406030204" pitchFamily="18" charset="0"/>
                                  <a:ea typeface="Cambria Math" panose="02040503050406030204" pitchFamily="18" charset="0"/>
                                  <a:cs typeface="Cambria Math" panose="02040503050406030204" pitchFamily="18" charset="0"/>
                                </a:rPr>
                                <m:t>𝑃</m:t>
                              </m:r>
                            </m:e>
                            <m:sub>
                              <m:sSup>
                                <m:sSupPr>
                                  <m:ctrlPr>
                                    <a:rPr lang="en-US" sz="2000" i="1">
                                      <a:effectLst/>
                                      <a:latin typeface="Cambria Math" panose="02040503050406030204" pitchFamily="18" charset="0"/>
                                      <a:ea typeface="Cambria Math" panose="02040503050406030204" pitchFamily="18" charset="0"/>
                                      <a:cs typeface="Cambria Math" panose="02040503050406030204" pitchFamily="18" charset="0"/>
                                    </a:rPr>
                                  </m:ctrlPr>
                                </m:sSupPr>
                                <m:e>
                                  <m:r>
                                    <a:rPr lang="en-US" sz="2000" i="1">
                                      <a:effectLst/>
                                      <a:latin typeface="Cambria Math" panose="02040503050406030204" pitchFamily="18" charset="0"/>
                                      <a:ea typeface="Cambria Math" panose="02040503050406030204" pitchFamily="18" charset="0"/>
                                      <a:cs typeface="Cambria Math" panose="02040503050406030204" pitchFamily="18" charset="0"/>
                                    </a:rPr>
                                    <m:t>𝐾</m:t>
                                  </m:r>
                                </m:e>
                                <m:sup>
                                  <m:r>
                                    <a:rPr lang="en-US" sz="2000" i="1">
                                      <a:effectLst/>
                                      <a:latin typeface="Cambria Math" panose="02040503050406030204" pitchFamily="18" charset="0"/>
                                      <a:ea typeface="Cambria Math" panose="02040503050406030204" pitchFamily="18" charset="0"/>
                                      <a:cs typeface="Cambria Math" panose="02040503050406030204" pitchFamily="18" charset="0"/>
                                    </a:rPr>
                                    <m:t>+</m:t>
                                  </m:r>
                                </m:sup>
                              </m:sSup>
                            </m:sub>
                          </m:sSub>
                          <m:sSub>
                            <m:sSubPr>
                              <m:ctrlPr>
                                <a:rPr lang="en-US" sz="2000" i="1">
                                  <a:effectLst/>
                                  <a:latin typeface="Cambria Math" panose="02040503050406030204" pitchFamily="18" charset="0"/>
                                  <a:ea typeface="Cambria Math" panose="02040503050406030204" pitchFamily="18" charset="0"/>
                                  <a:cs typeface="Cambria Math" panose="02040503050406030204" pitchFamily="18" charset="0"/>
                                </a:rPr>
                              </m:ctrlPr>
                            </m:sSubPr>
                            <m:e>
                              <m:d>
                                <m:dPr>
                                  <m:begChr m:val="["/>
                                  <m:endChr m:val="]"/>
                                  <m:ctrlPr>
                                    <a:rPr lang="en-US" sz="2000" i="1">
                                      <a:effectLst/>
                                      <a:latin typeface="Cambria Math" panose="02040503050406030204" pitchFamily="18" charset="0"/>
                                      <a:ea typeface="Cambria Math" panose="02040503050406030204" pitchFamily="18" charset="0"/>
                                      <a:cs typeface="Cambria Math" panose="02040503050406030204" pitchFamily="18" charset="0"/>
                                    </a:rPr>
                                  </m:ctrlPr>
                                </m:dPr>
                                <m:e>
                                  <m:sSup>
                                    <m:sSupPr>
                                      <m:ctrlPr>
                                        <a:rPr lang="en-US" sz="2000" i="1">
                                          <a:effectLst/>
                                          <a:latin typeface="Cambria Math" panose="02040503050406030204" pitchFamily="18" charset="0"/>
                                          <a:ea typeface="Cambria Math" panose="02040503050406030204" pitchFamily="18" charset="0"/>
                                          <a:cs typeface="Cambria Math" panose="02040503050406030204" pitchFamily="18" charset="0"/>
                                        </a:rPr>
                                      </m:ctrlPr>
                                    </m:sSupPr>
                                    <m:e>
                                      <m:r>
                                        <a:rPr lang="en-US" sz="2000" i="1">
                                          <a:effectLst/>
                                          <a:latin typeface="Cambria Math" panose="02040503050406030204" pitchFamily="18" charset="0"/>
                                          <a:ea typeface="Cambria Math" panose="02040503050406030204" pitchFamily="18" charset="0"/>
                                          <a:cs typeface="Cambria Math" panose="02040503050406030204" pitchFamily="18" charset="0"/>
                                        </a:rPr>
                                        <m:t>𝐾</m:t>
                                      </m:r>
                                    </m:e>
                                    <m:sup>
                                      <m:r>
                                        <a:rPr lang="en-US" sz="2000" i="1">
                                          <a:effectLst/>
                                          <a:latin typeface="Cambria Math" panose="02040503050406030204" pitchFamily="18" charset="0"/>
                                          <a:ea typeface="Cambria Math" panose="02040503050406030204" pitchFamily="18" charset="0"/>
                                          <a:cs typeface="Cambria Math" panose="02040503050406030204" pitchFamily="18" charset="0"/>
                                        </a:rPr>
                                        <m:t>+</m:t>
                                      </m:r>
                                    </m:sup>
                                  </m:sSup>
                                </m:e>
                              </m:d>
                            </m:e>
                            <m:sub>
                              <m:r>
                                <a:rPr lang="en-US" sz="2000" i="1">
                                  <a:effectLst/>
                                  <a:latin typeface="Cambria Math" panose="02040503050406030204" pitchFamily="18" charset="0"/>
                                  <a:ea typeface="Cambria Math" panose="02040503050406030204" pitchFamily="18" charset="0"/>
                                  <a:cs typeface="Cambria Math" panose="02040503050406030204" pitchFamily="18" charset="0"/>
                                </a:rPr>
                                <m:t>𝑜𝑢𝑡</m:t>
                              </m:r>
                            </m:sub>
                          </m:sSub>
                          <m:r>
                            <a:rPr lang="en-US" sz="2000" i="1">
                              <a:effectLst/>
                              <a:latin typeface="Cambria Math" panose="02040503050406030204" pitchFamily="18" charset="0"/>
                              <a:ea typeface="Cambria Math" panose="02040503050406030204" pitchFamily="18" charset="0"/>
                              <a:cs typeface="Cambria Math" panose="02040503050406030204" pitchFamily="18" charset="0"/>
                            </a:rPr>
                            <m:t>+</m:t>
                          </m:r>
                          <m:r>
                            <a:rPr lang="en-US" sz="2000" i="1">
                              <a:effectLst/>
                              <a:latin typeface="Cambria Math" panose="02040503050406030204" pitchFamily="18" charset="0"/>
                              <a:ea typeface="Cambria Math" panose="02040503050406030204" pitchFamily="18" charset="0"/>
                              <a:cs typeface="Cambria Math" panose="02040503050406030204" pitchFamily="18" charset="0"/>
                            </a:rPr>
                            <m:t>𝑃𝐶𝑙</m:t>
                          </m:r>
                          <m:r>
                            <a:rPr lang="en-US" sz="2000" i="1">
                              <a:effectLst/>
                              <a:latin typeface="Cambria Math" panose="02040503050406030204" pitchFamily="18" charset="0"/>
                              <a:ea typeface="Cambria Math" panose="02040503050406030204" pitchFamily="18" charset="0"/>
                              <a:cs typeface="Cambria Math" panose="02040503050406030204" pitchFamily="18" charset="0"/>
                            </a:rPr>
                            <m:t>[</m:t>
                          </m:r>
                          <m:r>
                            <a:rPr lang="en-US" sz="2000" i="1">
                              <a:effectLst/>
                              <a:latin typeface="Cambria Math" panose="02040503050406030204" pitchFamily="18" charset="0"/>
                              <a:ea typeface="Cambria Math" panose="02040503050406030204" pitchFamily="18" charset="0"/>
                              <a:cs typeface="Cambria Math" panose="02040503050406030204" pitchFamily="18" charset="0"/>
                            </a:rPr>
                            <m:t>𝐶𝑙</m:t>
                          </m:r>
                          <m:r>
                            <a:rPr lang="en-US" sz="2000" i="1">
                              <a:effectLst/>
                              <a:latin typeface="Cambria Math" panose="02040503050406030204" pitchFamily="18" charset="0"/>
                              <a:ea typeface="Cambria Math" panose="02040503050406030204" pitchFamily="18" charset="0"/>
                              <a:cs typeface="Cambria Math" panose="02040503050406030204" pitchFamily="18" charset="0"/>
                            </a:rPr>
                            <m:t>]</m:t>
                          </m:r>
                          <m:r>
                            <a:rPr lang="en-US" sz="2000" i="1">
                              <a:effectLst/>
                              <a:latin typeface="Cambria Math" panose="02040503050406030204" pitchFamily="18" charset="0"/>
                              <a:ea typeface="Cambria Math" panose="02040503050406030204" pitchFamily="18" charset="0"/>
                              <a:cs typeface="Cambria Math" panose="02040503050406030204" pitchFamily="18" charset="0"/>
                            </a:rPr>
                            <m:t>𝑖𝑛</m:t>
                          </m:r>
                        </m:num>
                        <m:den>
                          <m:sSub>
                            <m:sSubPr>
                              <m:ctrlPr>
                                <a:rPr lang="en-US" sz="2000" i="1">
                                  <a:effectLst/>
                                  <a:latin typeface="Cambria Math" panose="02040503050406030204" pitchFamily="18" charset="0"/>
                                  <a:ea typeface="Cambria Math" panose="02040503050406030204" pitchFamily="18" charset="0"/>
                                  <a:cs typeface="Cambria Math" panose="02040503050406030204" pitchFamily="18" charset="0"/>
                                </a:rPr>
                              </m:ctrlPr>
                            </m:sSubPr>
                            <m:e>
                              <m:r>
                                <a:rPr lang="en-US" sz="2000" i="1">
                                  <a:effectLst/>
                                  <a:latin typeface="Cambria Math" panose="02040503050406030204" pitchFamily="18" charset="0"/>
                                  <a:ea typeface="Cambria Math" panose="02040503050406030204" pitchFamily="18" charset="0"/>
                                  <a:cs typeface="Cambria Math" panose="02040503050406030204" pitchFamily="18" charset="0"/>
                                </a:rPr>
                                <m:t>𝑃</m:t>
                              </m:r>
                            </m:e>
                            <m:sub>
                              <m:sSup>
                                <m:sSupPr>
                                  <m:ctrlPr>
                                    <a:rPr lang="en-US" sz="2000" i="1">
                                      <a:effectLst/>
                                      <a:latin typeface="Cambria Math" panose="02040503050406030204" pitchFamily="18" charset="0"/>
                                      <a:ea typeface="Cambria Math" panose="02040503050406030204" pitchFamily="18" charset="0"/>
                                      <a:cs typeface="Cambria Math" panose="02040503050406030204" pitchFamily="18" charset="0"/>
                                    </a:rPr>
                                  </m:ctrlPr>
                                </m:sSupPr>
                                <m:e>
                                  <m:r>
                                    <a:rPr lang="en-US" sz="2000" i="1">
                                      <a:effectLst/>
                                      <a:latin typeface="Cambria Math" panose="02040503050406030204" pitchFamily="18" charset="0"/>
                                      <a:ea typeface="Cambria Math" panose="02040503050406030204" pitchFamily="18" charset="0"/>
                                      <a:cs typeface="Cambria Math" panose="02040503050406030204" pitchFamily="18" charset="0"/>
                                    </a:rPr>
                                    <m:t>𝑁𝑎</m:t>
                                  </m:r>
                                </m:e>
                                <m:sup>
                                  <m:r>
                                    <a:rPr lang="en-US" sz="2000" i="1">
                                      <a:effectLst/>
                                      <a:latin typeface="Cambria Math" panose="02040503050406030204" pitchFamily="18" charset="0"/>
                                      <a:ea typeface="Cambria Math" panose="02040503050406030204" pitchFamily="18" charset="0"/>
                                      <a:cs typeface="Cambria Math" panose="02040503050406030204" pitchFamily="18" charset="0"/>
                                    </a:rPr>
                                    <m:t>+</m:t>
                                  </m:r>
                                </m:sup>
                              </m:sSup>
                            </m:sub>
                          </m:sSub>
                          <m:sSub>
                            <m:sSubPr>
                              <m:ctrlPr>
                                <a:rPr lang="en-US" sz="2000" i="1">
                                  <a:effectLst/>
                                  <a:latin typeface="Cambria Math" panose="02040503050406030204" pitchFamily="18" charset="0"/>
                                  <a:ea typeface="Cambria Math" panose="02040503050406030204" pitchFamily="18" charset="0"/>
                                  <a:cs typeface="Cambria Math" panose="02040503050406030204" pitchFamily="18" charset="0"/>
                                </a:rPr>
                              </m:ctrlPr>
                            </m:sSubPr>
                            <m:e>
                              <m:d>
                                <m:dPr>
                                  <m:begChr m:val="["/>
                                  <m:endChr m:val="]"/>
                                  <m:ctrlPr>
                                    <a:rPr lang="en-US" sz="2000" i="1">
                                      <a:effectLst/>
                                      <a:latin typeface="Cambria Math" panose="02040503050406030204" pitchFamily="18" charset="0"/>
                                      <a:ea typeface="Cambria Math" panose="02040503050406030204" pitchFamily="18" charset="0"/>
                                      <a:cs typeface="Cambria Math" panose="02040503050406030204" pitchFamily="18" charset="0"/>
                                    </a:rPr>
                                  </m:ctrlPr>
                                </m:dPr>
                                <m:e>
                                  <m:sSup>
                                    <m:sSupPr>
                                      <m:ctrlPr>
                                        <a:rPr lang="en-US" sz="2000" i="1">
                                          <a:effectLst/>
                                          <a:latin typeface="Cambria Math" panose="02040503050406030204" pitchFamily="18" charset="0"/>
                                          <a:ea typeface="Cambria Math" panose="02040503050406030204" pitchFamily="18" charset="0"/>
                                          <a:cs typeface="Cambria Math" panose="02040503050406030204" pitchFamily="18" charset="0"/>
                                        </a:rPr>
                                      </m:ctrlPr>
                                    </m:sSupPr>
                                    <m:e>
                                      <m:r>
                                        <a:rPr lang="en-US" sz="2000" i="1">
                                          <a:effectLst/>
                                          <a:latin typeface="Cambria Math" panose="02040503050406030204" pitchFamily="18" charset="0"/>
                                          <a:ea typeface="Cambria Math" panose="02040503050406030204" pitchFamily="18" charset="0"/>
                                          <a:cs typeface="Cambria Math" panose="02040503050406030204" pitchFamily="18" charset="0"/>
                                        </a:rPr>
                                        <m:t>𝑁𝑎</m:t>
                                      </m:r>
                                    </m:e>
                                    <m:sup>
                                      <m:r>
                                        <a:rPr lang="en-US" sz="2000" i="1">
                                          <a:effectLst/>
                                          <a:latin typeface="Cambria Math" panose="02040503050406030204" pitchFamily="18" charset="0"/>
                                          <a:ea typeface="Cambria Math" panose="02040503050406030204" pitchFamily="18" charset="0"/>
                                          <a:cs typeface="Cambria Math" panose="02040503050406030204" pitchFamily="18" charset="0"/>
                                        </a:rPr>
                                        <m:t>+</m:t>
                                      </m:r>
                                    </m:sup>
                                  </m:sSup>
                                </m:e>
                              </m:d>
                            </m:e>
                            <m:sub>
                              <m:r>
                                <a:rPr lang="en-US" sz="2000" i="1">
                                  <a:effectLst/>
                                  <a:latin typeface="Cambria Math" panose="02040503050406030204" pitchFamily="18" charset="0"/>
                                  <a:ea typeface="Cambria Math" panose="02040503050406030204" pitchFamily="18" charset="0"/>
                                  <a:cs typeface="Cambria Math" panose="02040503050406030204" pitchFamily="18" charset="0"/>
                                </a:rPr>
                                <m:t>𝑖𝑛</m:t>
                              </m:r>
                            </m:sub>
                          </m:sSub>
                          <m:r>
                            <a:rPr lang="en-US" sz="2000" i="1">
                              <a:effectLst/>
                              <a:latin typeface="Cambria Math" panose="02040503050406030204" pitchFamily="18" charset="0"/>
                              <a:ea typeface="Cambria Math" panose="02040503050406030204" pitchFamily="18" charset="0"/>
                              <a:cs typeface="Cambria Math" panose="02040503050406030204" pitchFamily="18" charset="0"/>
                            </a:rPr>
                            <m:t>+</m:t>
                          </m:r>
                          <m:sSub>
                            <m:sSubPr>
                              <m:ctrlPr>
                                <a:rPr lang="en-US" sz="2000" i="1">
                                  <a:effectLst/>
                                  <a:latin typeface="Cambria Math" panose="02040503050406030204" pitchFamily="18" charset="0"/>
                                  <a:ea typeface="Cambria Math" panose="02040503050406030204" pitchFamily="18" charset="0"/>
                                  <a:cs typeface="Cambria Math" panose="02040503050406030204" pitchFamily="18" charset="0"/>
                                </a:rPr>
                              </m:ctrlPr>
                            </m:sSubPr>
                            <m:e>
                              <m:r>
                                <a:rPr lang="en-US" sz="2000" i="1">
                                  <a:effectLst/>
                                  <a:latin typeface="Cambria Math" panose="02040503050406030204" pitchFamily="18" charset="0"/>
                                  <a:ea typeface="Cambria Math" panose="02040503050406030204" pitchFamily="18" charset="0"/>
                                  <a:cs typeface="Cambria Math" panose="02040503050406030204" pitchFamily="18" charset="0"/>
                                </a:rPr>
                                <m:t>𝑃</m:t>
                              </m:r>
                            </m:e>
                            <m:sub>
                              <m:sSup>
                                <m:sSupPr>
                                  <m:ctrlPr>
                                    <a:rPr lang="en-US" sz="2000" i="1">
                                      <a:effectLst/>
                                      <a:latin typeface="Cambria Math" panose="02040503050406030204" pitchFamily="18" charset="0"/>
                                      <a:ea typeface="Cambria Math" panose="02040503050406030204" pitchFamily="18" charset="0"/>
                                      <a:cs typeface="Cambria Math" panose="02040503050406030204" pitchFamily="18" charset="0"/>
                                    </a:rPr>
                                  </m:ctrlPr>
                                </m:sSupPr>
                                <m:e>
                                  <m:r>
                                    <a:rPr lang="en-US" sz="2000" i="1">
                                      <a:effectLst/>
                                      <a:latin typeface="Cambria Math" panose="02040503050406030204" pitchFamily="18" charset="0"/>
                                      <a:ea typeface="Cambria Math" panose="02040503050406030204" pitchFamily="18" charset="0"/>
                                      <a:cs typeface="Cambria Math" panose="02040503050406030204" pitchFamily="18" charset="0"/>
                                    </a:rPr>
                                    <m:t>𝐾</m:t>
                                  </m:r>
                                </m:e>
                                <m:sup>
                                  <m:r>
                                    <a:rPr lang="en-US" sz="2000" i="1">
                                      <a:effectLst/>
                                      <a:latin typeface="Cambria Math" panose="02040503050406030204" pitchFamily="18" charset="0"/>
                                      <a:ea typeface="Cambria Math" panose="02040503050406030204" pitchFamily="18" charset="0"/>
                                      <a:cs typeface="Cambria Math" panose="02040503050406030204" pitchFamily="18" charset="0"/>
                                    </a:rPr>
                                    <m:t>+</m:t>
                                  </m:r>
                                </m:sup>
                              </m:sSup>
                            </m:sub>
                          </m:sSub>
                          <m:sSub>
                            <m:sSubPr>
                              <m:ctrlPr>
                                <a:rPr lang="en-US" sz="2000" i="1">
                                  <a:effectLst/>
                                  <a:latin typeface="Cambria Math" panose="02040503050406030204" pitchFamily="18" charset="0"/>
                                  <a:ea typeface="Cambria Math" panose="02040503050406030204" pitchFamily="18" charset="0"/>
                                  <a:cs typeface="Cambria Math" panose="02040503050406030204" pitchFamily="18" charset="0"/>
                                </a:rPr>
                              </m:ctrlPr>
                            </m:sSubPr>
                            <m:e>
                              <m:d>
                                <m:dPr>
                                  <m:begChr m:val="["/>
                                  <m:endChr m:val="]"/>
                                  <m:ctrlPr>
                                    <a:rPr lang="en-US" sz="2000" i="1">
                                      <a:effectLst/>
                                      <a:latin typeface="Cambria Math" panose="02040503050406030204" pitchFamily="18" charset="0"/>
                                      <a:ea typeface="Cambria Math" panose="02040503050406030204" pitchFamily="18" charset="0"/>
                                      <a:cs typeface="Cambria Math" panose="02040503050406030204" pitchFamily="18" charset="0"/>
                                    </a:rPr>
                                  </m:ctrlPr>
                                </m:dPr>
                                <m:e>
                                  <m:sSup>
                                    <m:sSupPr>
                                      <m:ctrlPr>
                                        <a:rPr lang="en-US" sz="2000" i="1">
                                          <a:effectLst/>
                                          <a:latin typeface="Cambria Math" panose="02040503050406030204" pitchFamily="18" charset="0"/>
                                          <a:ea typeface="Cambria Math" panose="02040503050406030204" pitchFamily="18" charset="0"/>
                                          <a:cs typeface="Cambria Math" panose="02040503050406030204" pitchFamily="18" charset="0"/>
                                        </a:rPr>
                                      </m:ctrlPr>
                                    </m:sSupPr>
                                    <m:e>
                                      <m:r>
                                        <a:rPr lang="en-US" sz="2000" i="1">
                                          <a:effectLst/>
                                          <a:latin typeface="Cambria Math" panose="02040503050406030204" pitchFamily="18" charset="0"/>
                                          <a:ea typeface="Cambria Math" panose="02040503050406030204" pitchFamily="18" charset="0"/>
                                          <a:cs typeface="Cambria Math" panose="02040503050406030204" pitchFamily="18" charset="0"/>
                                        </a:rPr>
                                        <m:t>𝐾</m:t>
                                      </m:r>
                                    </m:e>
                                    <m:sup>
                                      <m:r>
                                        <a:rPr lang="en-US" sz="2000" i="1">
                                          <a:effectLst/>
                                          <a:latin typeface="Cambria Math" panose="02040503050406030204" pitchFamily="18" charset="0"/>
                                          <a:ea typeface="Cambria Math" panose="02040503050406030204" pitchFamily="18" charset="0"/>
                                          <a:cs typeface="Cambria Math" panose="02040503050406030204" pitchFamily="18" charset="0"/>
                                        </a:rPr>
                                        <m:t>+</m:t>
                                      </m:r>
                                    </m:sup>
                                  </m:sSup>
                                </m:e>
                              </m:d>
                            </m:e>
                            <m:sub>
                              <m:r>
                                <a:rPr lang="en-US" sz="2000" i="1">
                                  <a:effectLst/>
                                  <a:latin typeface="Cambria Math" panose="02040503050406030204" pitchFamily="18" charset="0"/>
                                  <a:ea typeface="Cambria Math" panose="02040503050406030204" pitchFamily="18" charset="0"/>
                                  <a:cs typeface="Cambria Math" panose="02040503050406030204" pitchFamily="18" charset="0"/>
                                </a:rPr>
                                <m:t>𝑖𝑛</m:t>
                              </m:r>
                            </m:sub>
                          </m:sSub>
                          <m:r>
                            <a:rPr lang="en-US" sz="2000" i="1">
                              <a:effectLst/>
                              <a:latin typeface="Cambria Math" panose="02040503050406030204" pitchFamily="18" charset="0"/>
                              <a:ea typeface="Cambria Math" panose="02040503050406030204" pitchFamily="18" charset="0"/>
                              <a:cs typeface="Cambria Math" panose="02040503050406030204" pitchFamily="18" charset="0"/>
                            </a:rPr>
                            <m:t>+</m:t>
                          </m:r>
                          <m:r>
                            <a:rPr lang="en-US" sz="2000" i="1">
                              <a:effectLst/>
                              <a:latin typeface="Cambria Math" panose="02040503050406030204" pitchFamily="18" charset="0"/>
                              <a:ea typeface="Cambria Math" panose="02040503050406030204" pitchFamily="18" charset="0"/>
                              <a:cs typeface="Cambria Math" panose="02040503050406030204" pitchFamily="18" charset="0"/>
                            </a:rPr>
                            <m:t>𝑃𝐶𝑙</m:t>
                          </m:r>
                          <m:r>
                            <a:rPr lang="en-US" sz="2000" i="1">
                              <a:effectLst/>
                              <a:latin typeface="Cambria Math" panose="02040503050406030204" pitchFamily="18" charset="0"/>
                              <a:ea typeface="Cambria Math" panose="02040503050406030204" pitchFamily="18" charset="0"/>
                              <a:cs typeface="Cambria Math" panose="02040503050406030204" pitchFamily="18" charset="0"/>
                            </a:rPr>
                            <m:t>[</m:t>
                          </m:r>
                          <m:r>
                            <a:rPr lang="en-US" sz="2000" i="1">
                              <a:effectLst/>
                              <a:latin typeface="Cambria Math" panose="02040503050406030204" pitchFamily="18" charset="0"/>
                              <a:ea typeface="Cambria Math" panose="02040503050406030204" pitchFamily="18" charset="0"/>
                              <a:cs typeface="Cambria Math" panose="02040503050406030204" pitchFamily="18" charset="0"/>
                            </a:rPr>
                            <m:t>𝐶𝑙</m:t>
                          </m:r>
                          <m:r>
                            <a:rPr lang="en-US" sz="2000" i="1">
                              <a:effectLst/>
                              <a:latin typeface="Cambria Math" panose="02040503050406030204" pitchFamily="18" charset="0"/>
                              <a:ea typeface="Cambria Math" panose="02040503050406030204" pitchFamily="18" charset="0"/>
                              <a:cs typeface="Cambria Math" panose="02040503050406030204" pitchFamily="18" charset="0"/>
                            </a:rPr>
                            <m:t>]</m:t>
                          </m:r>
                          <m:r>
                            <a:rPr lang="en-US" sz="2000" i="1">
                              <a:effectLst/>
                              <a:latin typeface="Cambria Math" panose="02040503050406030204" pitchFamily="18" charset="0"/>
                              <a:ea typeface="Cambria Math" panose="02040503050406030204" pitchFamily="18" charset="0"/>
                              <a:cs typeface="Cambria Math" panose="02040503050406030204" pitchFamily="18" charset="0"/>
                            </a:rPr>
                            <m:t>𝑜𝑢𝑡</m:t>
                          </m:r>
                        </m:den>
                      </m:f>
                      <m:r>
                        <a:rPr lang="en-US" sz="2000" i="1">
                          <a:effectLst/>
                          <a:latin typeface="Cambria Math" panose="02040503050406030204" pitchFamily="18" charset="0"/>
                          <a:ea typeface="Calibri" panose="020F0502020204030204" pitchFamily="34" charset="0"/>
                        </a:rPr>
                        <m:t> </m:t>
                      </m:r>
                    </m:oMath>
                  </m:oMathPara>
                </a14:m>
                <a:endParaRPr lang="en-US" sz="2000" dirty="0">
                  <a:effectLst/>
                  <a:latin typeface="Arial" panose="020B0604020202020204" pitchFamily="34" charset="0"/>
                  <a:ea typeface="Calibri" panose="020F0502020204030204" pitchFamily="34" charset="0"/>
                  <a:cs typeface="Arial" panose="020B0604020202020204" pitchFamily="34" charset="0"/>
                </a:endParaRPr>
              </a:p>
              <a:p>
                <a:pPr marL="0" marR="0" algn="just">
                  <a:lnSpc>
                    <a:spcPct val="115000"/>
                  </a:lnSpc>
                  <a:spcBef>
                    <a:spcPts val="0"/>
                  </a:spcBef>
                  <a:spcAft>
                    <a:spcPts val="0"/>
                  </a:spcAft>
                </a:pPr>
                <a:endParaRPr lang="en-US" sz="2000" dirty="0">
                  <a:effectLst/>
                  <a:latin typeface="Arial" panose="020B0604020202020204" pitchFamily="34" charset="0"/>
                  <a:ea typeface="Calibri" panose="020F0502020204030204" pitchFamily="34" charset="0"/>
                  <a:cs typeface="Arial" panose="020B0604020202020204" pitchFamily="34" charset="0"/>
                </a:endParaRPr>
              </a:p>
              <a:p>
                <a:endParaRPr lang="en-US" dirty="0"/>
              </a:p>
            </p:txBody>
          </p:sp>
        </mc:Choice>
        <mc:Fallback>
          <p:sp>
            <p:nvSpPr>
              <p:cNvPr id="2" name="TextBox 1">
                <a:extLst>
                  <a:ext uri="{FF2B5EF4-FFF2-40B4-BE49-F238E27FC236}">
                    <a16:creationId xmlns:a16="http://schemas.microsoft.com/office/drawing/2014/main" id="{DA6D0B8F-35D4-4893-B499-3CF7D368C00B}"/>
                  </a:ext>
                </a:extLst>
              </p:cNvPr>
              <p:cNvSpPr txBox="1">
                <a:spLocks noRot="1" noChangeAspect="1" noMove="1" noResize="1" noEditPoints="1" noAdjustHandles="1" noChangeArrowheads="1" noChangeShapeType="1" noTextEdit="1"/>
              </p:cNvSpPr>
              <p:nvPr/>
            </p:nvSpPr>
            <p:spPr>
              <a:xfrm>
                <a:off x="11694694" y="8107680"/>
                <a:ext cx="10924674" cy="10215745"/>
              </a:xfrm>
              <a:prstGeom prst="rect">
                <a:avLst/>
              </a:prstGeom>
              <a:blipFill>
                <a:blip r:embed="rId4"/>
                <a:stretch>
                  <a:fillRect l="-558" t="-597" r="-558"/>
                </a:stretch>
              </a:blipFill>
            </p:spPr>
            <p:txBody>
              <a:bodyPr/>
              <a:lstStyle/>
              <a:p>
                <a:r>
                  <a:rPr lang="en-US">
                    <a:noFill/>
                  </a:rPr>
                  <a:t> </a:t>
                </a:r>
              </a:p>
            </p:txBody>
          </p:sp>
        </mc:Fallback>
      </mc:AlternateContent>
      <p:sp>
        <p:nvSpPr>
          <p:cNvPr id="3" name="TextBox 2">
            <a:extLst>
              <a:ext uri="{FF2B5EF4-FFF2-40B4-BE49-F238E27FC236}">
                <a16:creationId xmlns:a16="http://schemas.microsoft.com/office/drawing/2014/main" id="{3C8F8C7E-4000-4724-9B85-F33F01788463}"/>
              </a:ext>
            </a:extLst>
          </p:cNvPr>
          <p:cNvSpPr txBox="1"/>
          <p:nvPr/>
        </p:nvSpPr>
        <p:spPr>
          <a:xfrm>
            <a:off x="11712726" y="17469853"/>
            <a:ext cx="10924674" cy="3231654"/>
          </a:xfrm>
          <a:prstGeom prst="rect">
            <a:avLst/>
          </a:prstGeom>
          <a:noFill/>
        </p:spPr>
        <p:txBody>
          <a:bodyPr wrap="square" rtlCol="0">
            <a:spAutoFit/>
          </a:bodyPr>
          <a:lstStyle/>
          <a:p>
            <a:pPr marL="0" marR="0">
              <a:lnSpc>
                <a:spcPct val="115000"/>
              </a:lnSpc>
              <a:spcBef>
                <a:spcPts val="0"/>
              </a:spcBef>
              <a:spcAft>
                <a:spcPts val="1000"/>
              </a:spcAft>
            </a:pPr>
            <a:r>
              <a:rPr lang="en-US" sz="2000" dirty="0">
                <a:effectLst/>
                <a:latin typeface="Arial" panose="020B0604020202020204" pitchFamily="34" charset="0"/>
                <a:ea typeface="Arial" panose="020B0604020202020204" pitchFamily="34" charset="0"/>
                <a:cs typeface="Arial" panose="020B0604020202020204" pitchFamily="34" charset="0"/>
              </a:rPr>
              <a:t>Use the on-line simulator from</a:t>
            </a:r>
            <a:endParaRPr lang="en-US" sz="2000" dirty="0">
              <a:effectLst/>
              <a:latin typeface="Arial" panose="020B0604020202020204" pitchFamily="34" charset="0"/>
              <a:ea typeface="Calibri" panose="020F0502020204030204" pitchFamily="34" charset="0"/>
              <a:cs typeface="Arial" panose="020B0604020202020204" pitchFamily="34" charset="0"/>
            </a:endParaRPr>
          </a:p>
          <a:p>
            <a:pPr marL="0" marR="0" algn="just">
              <a:lnSpc>
                <a:spcPct val="115000"/>
              </a:lnSpc>
              <a:spcBef>
                <a:spcPts val="0"/>
              </a:spcBef>
              <a:spcAft>
                <a:spcPts val="0"/>
              </a:spcAft>
            </a:pPr>
            <a:r>
              <a:rPr lang="en-US" sz="2000" dirty="0">
                <a:effectLst/>
                <a:latin typeface="Arial" panose="020B0604020202020204" pitchFamily="34" charset="0"/>
                <a:ea typeface="Arial" panose="020B0604020202020204" pitchFamily="34" charset="0"/>
                <a:cs typeface="Arial" panose="020B0604020202020204" pitchFamily="34" charset="0"/>
              </a:rPr>
              <a:t>Online </a:t>
            </a:r>
            <a:r>
              <a:rPr lang="en-US" sz="2000" u="sng" dirty="0">
                <a:solidFill>
                  <a:srgbClr val="0000FF"/>
                </a:solidFill>
                <a:effectLst/>
                <a:latin typeface="Arial" panose="020B0604020202020204" pitchFamily="34" charset="0"/>
                <a:ea typeface="Arial" panose="020B0604020202020204" pitchFamily="34" charset="0"/>
                <a:cs typeface="Arial" panose="020B0604020202020204" pitchFamily="34" charset="0"/>
                <a:hlinkClick r:id="rId5"/>
              </a:rPr>
              <a:t>https://www.physiologyweb.com/calculators/ghk_equation_calculator.html</a:t>
            </a:r>
            <a:endParaRPr lang="en-US" sz="2000" dirty="0">
              <a:effectLst/>
              <a:latin typeface="Arial" panose="020B0604020202020204" pitchFamily="34" charset="0"/>
              <a:ea typeface="Calibri" panose="020F0502020204030204" pitchFamily="34" charset="0"/>
              <a:cs typeface="Arial" panose="020B0604020202020204" pitchFamily="34" charset="0"/>
            </a:endParaRPr>
          </a:p>
          <a:p>
            <a:pPr marL="0" marR="0">
              <a:lnSpc>
                <a:spcPct val="115000"/>
              </a:lnSpc>
              <a:spcBef>
                <a:spcPts val="0"/>
              </a:spcBef>
              <a:spcAft>
                <a:spcPts val="1000"/>
              </a:spcAft>
            </a:pPr>
            <a:r>
              <a:rPr lang="en-US" sz="2000" dirty="0">
                <a:effectLst/>
                <a:latin typeface="Arial" panose="020B0604020202020204" pitchFamily="34" charset="0"/>
                <a:ea typeface="Arial" panose="020B0604020202020204" pitchFamily="34" charset="0"/>
                <a:cs typeface="Arial" panose="020B0604020202020204" pitchFamily="34" charset="0"/>
              </a:rPr>
              <a:t>(note: values of temperature are in K which is 273.15 + the # in centigrade) </a:t>
            </a:r>
            <a:endParaRPr lang="en-US" sz="2000" dirty="0">
              <a:effectLst/>
              <a:latin typeface="Arial" panose="020B0604020202020204" pitchFamily="34" charset="0"/>
              <a:ea typeface="Calibri" panose="020F0502020204030204" pitchFamily="34" charset="0"/>
              <a:cs typeface="Arial" panose="020B0604020202020204" pitchFamily="34" charset="0"/>
            </a:endParaRPr>
          </a:p>
          <a:p>
            <a:pPr marL="0" marR="0" algn="just">
              <a:lnSpc>
                <a:spcPct val="115000"/>
              </a:lnSpc>
              <a:spcBef>
                <a:spcPts val="0"/>
              </a:spcBef>
              <a:spcAft>
                <a:spcPts val="1000"/>
              </a:spcAft>
              <a:tabLst>
                <a:tab pos="3491230" algn="l"/>
              </a:tabLst>
            </a:pPr>
            <a:r>
              <a:rPr lang="en-US" sz="2000" dirty="0">
                <a:effectLst/>
                <a:latin typeface="Arial" panose="020B0604020202020204" pitchFamily="34" charset="0"/>
                <a:ea typeface="Arial" panose="020B0604020202020204" pitchFamily="34" charset="0"/>
                <a:cs typeface="Arial" panose="020B0604020202020204" pitchFamily="34" charset="0"/>
              </a:rPr>
              <a:t>Graph the results obtained from the online simulation for membrane potential based on the above values and for 5.3 mM, 10 mM, 20 mM, 30 mM, 40 mM, and 50 mM for [K]</a:t>
            </a:r>
            <a:r>
              <a:rPr lang="en-US" sz="2000" baseline="-25000" dirty="0">
                <a:effectLst/>
                <a:latin typeface="Arial" panose="020B0604020202020204" pitchFamily="34" charset="0"/>
                <a:ea typeface="Arial" panose="020B0604020202020204" pitchFamily="34" charset="0"/>
                <a:cs typeface="Arial" panose="020B0604020202020204" pitchFamily="34" charset="0"/>
              </a:rPr>
              <a:t>o </a:t>
            </a:r>
            <a:r>
              <a:rPr lang="en-US" sz="2000" dirty="0">
                <a:effectLst/>
                <a:latin typeface="Arial" panose="020B0604020202020204" pitchFamily="34" charset="0"/>
                <a:ea typeface="Arial" panose="020B0604020202020204" pitchFamily="34" charset="0"/>
                <a:cs typeface="Arial" panose="020B0604020202020204" pitchFamily="34" charset="0"/>
              </a:rPr>
              <a:t>and using  5</a:t>
            </a:r>
            <a:r>
              <a:rPr lang="en-US" sz="2000" baseline="30000" dirty="0">
                <a:effectLst/>
                <a:latin typeface="Arial" panose="020B0604020202020204" pitchFamily="34" charset="0"/>
                <a:ea typeface="Arial" panose="020B0604020202020204" pitchFamily="34" charset="0"/>
                <a:cs typeface="Arial" panose="020B0604020202020204" pitchFamily="34" charset="0"/>
              </a:rPr>
              <a:t>o</a:t>
            </a:r>
            <a:r>
              <a:rPr lang="en-US" sz="2000" dirty="0">
                <a:effectLst/>
                <a:latin typeface="Arial" panose="020B0604020202020204" pitchFamily="34" charset="0"/>
                <a:ea typeface="Arial" panose="020B0604020202020204" pitchFamily="34" charset="0"/>
                <a:cs typeface="Arial" panose="020B0604020202020204" pitchFamily="34" charset="0"/>
              </a:rPr>
              <a:t>C, 10</a:t>
            </a:r>
            <a:r>
              <a:rPr lang="en-US" sz="2000" baseline="30000" dirty="0">
                <a:effectLst/>
                <a:latin typeface="Arial" panose="020B0604020202020204" pitchFamily="34" charset="0"/>
                <a:ea typeface="Arial" panose="020B0604020202020204" pitchFamily="34" charset="0"/>
                <a:cs typeface="Arial" panose="020B0604020202020204" pitchFamily="34" charset="0"/>
              </a:rPr>
              <a:t>o</a:t>
            </a:r>
            <a:r>
              <a:rPr lang="en-US" sz="2000" dirty="0">
                <a:effectLst/>
                <a:latin typeface="Arial" panose="020B0604020202020204" pitchFamily="34" charset="0"/>
                <a:ea typeface="Arial" panose="020B0604020202020204" pitchFamily="34" charset="0"/>
                <a:cs typeface="Arial" panose="020B0604020202020204" pitchFamily="34" charset="0"/>
              </a:rPr>
              <a:t>C, 21</a:t>
            </a:r>
            <a:r>
              <a:rPr lang="en-US" sz="2000" baseline="30000" dirty="0">
                <a:effectLst/>
                <a:latin typeface="Arial" panose="020B0604020202020204" pitchFamily="34" charset="0"/>
                <a:ea typeface="Arial" panose="020B0604020202020204" pitchFamily="34" charset="0"/>
                <a:cs typeface="Arial" panose="020B0604020202020204" pitchFamily="34" charset="0"/>
              </a:rPr>
              <a:t>o</a:t>
            </a:r>
            <a:r>
              <a:rPr lang="en-US" sz="2000" dirty="0">
                <a:effectLst/>
                <a:latin typeface="Arial" panose="020B0604020202020204" pitchFamily="34" charset="0"/>
                <a:ea typeface="Arial" panose="020B0604020202020204" pitchFamily="34" charset="0"/>
                <a:cs typeface="Arial" panose="020B0604020202020204" pitchFamily="34" charset="0"/>
              </a:rPr>
              <a:t>C, and 30</a:t>
            </a:r>
            <a:r>
              <a:rPr lang="en-US" sz="2000" baseline="30000" dirty="0">
                <a:effectLst/>
                <a:latin typeface="Arial" panose="020B0604020202020204" pitchFamily="34" charset="0"/>
                <a:ea typeface="Arial" panose="020B0604020202020204" pitchFamily="34" charset="0"/>
                <a:cs typeface="Arial" panose="020B0604020202020204" pitchFamily="34" charset="0"/>
              </a:rPr>
              <a:t>o</a:t>
            </a:r>
            <a:r>
              <a:rPr lang="en-US" sz="2000" dirty="0">
                <a:effectLst/>
                <a:latin typeface="Arial" panose="020B0604020202020204" pitchFamily="34" charset="0"/>
                <a:ea typeface="Arial" panose="020B0604020202020204" pitchFamily="34" charset="0"/>
                <a:cs typeface="Arial" panose="020B0604020202020204" pitchFamily="34" charset="0"/>
              </a:rPr>
              <a:t>C . Plot in a similar manner to those obtained for the barnacle muscle (Figure 1; copied from </a:t>
            </a:r>
            <a:r>
              <a:rPr lang="en-US" sz="2000" dirty="0" err="1">
                <a:effectLst/>
                <a:latin typeface="Arial" panose="020B0604020202020204" pitchFamily="34" charset="0"/>
                <a:ea typeface="Arial" panose="020B0604020202020204" pitchFamily="34" charset="0"/>
                <a:cs typeface="Arial" panose="020B0604020202020204" pitchFamily="34" charset="0"/>
              </a:rPr>
              <a:t>Fischbarg</a:t>
            </a:r>
            <a:r>
              <a:rPr lang="en-US" sz="2000" dirty="0">
                <a:effectLst/>
                <a:latin typeface="Arial" panose="020B0604020202020204" pitchFamily="34" charset="0"/>
                <a:ea typeface="Arial" panose="020B0604020202020204" pitchFamily="34" charset="0"/>
                <a:cs typeface="Arial" panose="020B0604020202020204" pitchFamily="34" charset="0"/>
              </a:rPr>
              <a:t>, 1972; </a:t>
            </a:r>
            <a:r>
              <a:rPr lang="en-US" sz="2000" u="sng" dirty="0">
                <a:solidFill>
                  <a:srgbClr val="0000FF"/>
                </a:solidFill>
                <a:effectLst/>
                <a:latin typeface="Arial" panose="020B0604020202020204" pitchFamily="34" charset="0"/>
                <a:ea typeface="Arial" panose="020B0604020202020204" pitchFamily="34" charset="0"/>
                <a:cs typeface="Arial" panose="020B0604020202020204" pitchFamily="34" charset="0"/>
                <a:hlinkClick r:id="rId6"/>
              </a:rPr>
              <a:t>https://doi.org/10.1113/jphysiol.1972.sp009886</a:t>
            </a:r>
            <a:r>
              <a:rPr lang="en-US" sz="2000" dirty="0">
                <a:effectLst/>
                <a:latin typeface="Arial" panose="020B0604020202020204" pitchFamily="34" charset="0"/>
                <a:ea typeface="Arial" panose="020B0604020202020204" pitchFamily="34" charset="0"/>
                <a:cs typeface="Arial" panose="020B0604020202020204" pitchFamily="34" charset="0"/>
              </a:rPr>
              <a:t>).</a:t>
            </a:r>
            <a:endParaRPr lang="en-US" sz="2000" dirty="0">
              <a:effectLst/>
              <a:latin typeface="Arial" panose="020B0604020202020204" pitchFamily="34" charset="0"/>
              <a:ea typeface="Calibri" panose="020F0502020204030204" pitchFamily="34" charset="0"/>
              <a:cs typeface="Arial" panose="020B0604020202020204" pitchFamily="34" charset="0"/>
            </a:endParaRPr>
          </a:p>
          <a:p>
            <a:endParaRPr lang="en-US" dirty="0"/>
          </a:p>
        </p:txBody>
      </p:sp>
      <p:pic>
        <p:nvPicPr>
          <p:cNvPr id="9" name="image17.png">
            <a:extLst>
              <a:ext uri="{FF2B5EF4-FFF2-40B4-BE49-F238E27FC236}">
                <a16:creationId xmlns:a16="http://schemas.microsoft.com/office/drawing/2014/main" id="{94931190-851D-4AC3-B83A-9F33F93D6279}"/>
              </a:ext>
            </a:extLst>
          </p:cNvPr>
          <p:cNvPicPr/>
          <p:nvPr/>
        </p:nvPicPr>
        <p:blipFill>
          <a:blip r:embed="rId7"/>
          <a:srcRect/>
          <a:stretch>
            <a:fillRect/>
          </a:stretch>
        </p:blipFill>
        <p:spPr>
          <a:xfrm>
            <a:off x="12796972" y="20701507"/>
            <a:ext cx="9249507" cy="7256588"/>
          </a:xfrm>
          <a:prstGeom prst="rect">
            <a:avLst/>
          </a:prstGeom>
          <a:ln/>
        </p:spPr>
      </p:pic>
      <p:sp>
        <p:nvSpPr>
          <p:cNvPr id="6" name="TextBox 5">
            <a:extLst>
              <a:ext uri="{FF2B5EF4-FFF2-40B4-BE49-F238E27FC236}">
                <a16:creationId xmlns:a16="http://schemas.microsoft.com/office/drawing/2014/main" id="{99F9F701-2D2E-4FD2-8547-69FCB0D9D3C8}"/>
              </a:ext>
            </a:extLst>
          </p:cNvPr>
          <p:cNvSpPr txBox="1"/>
          <p:nvPr/>
        </p:nvSpPr>
        <p:spPr>
          <a:xfrm>
            <a:off x="11959389" y="28115411"/>
            <a:ext cx="10659979" cy="1200329"/>
          </a:xfrm>
          <a:prstGeom prst="rect">
            <a:avLst/>
          </a:prstGeom>
          <a:noFill/>
        </p:spPr>
        <p:txBody>
          <a:bodyPr wrap="square" rtlCol="0">
            <a:spAutoFit/>
          </a:bodyPr>
          <a:lstStyle/>
          <a:p>
            <a:pPr algn="just"/>
            <a:r>
              <a:rPr lang="en-US" sz="1800" dirty="0">
                <a:effectLst/>
                <a:latin typeface="Arial" panose="020B0604020202020204" pitchFamily="34" charset="0"/>
                <a:ea typeface="Arial" panose="020B0604020202020204" pitchFamily="34" charset="0"/>
              </a:rPr>
              <a:t>The effect of extracellular K</a:t>
            </a:r>
            <a:r>
              <a:rPr lang="en-US" sz="1800" baseline="30000" dirty="0">
                <a:effectLst/>
                <a:latin typeface="Arial" panose="020B0604020202020204" pitchFamily="34" charset="0"/>
                <a:ea typeface="Arial" panose="020B0604020202020204" pitchFamily="34" charset="0"/>
              </a:rPr>
              <a:t>+</a:t>
            </a:r>
            <a:r>
              <a:rPr lang="en-US" sz="1800" dirty="0">
                <a:effectLst/>
                <a:latin typeface="Arial" panose="020B0604020202020204" pitchFamily="34" charset="0"/>
                <a:ea typeface="Arial" panose="020B0604020202020204" pitchFamily="34" charset="0"/>
              </a:rPr>
              <a:t> and temperature on the membrane potential in barnacle muscle. Copied with permission from </a:t>
            </a:r>
            <a:r>
              <a:rPr lang="en-US" sz="1800" dirty="0" err="1">
                <a:effectLst/>
                <a:latin typeface="Arial" panose="020B0604020202020204" pitchFamily="34" charset="0"/>
                <a:ea typeface="Arial" panose="020B0604020202020204" pitchFamily="34" charset="0"/>
              </a:rPr>
              <a:t>Fischbarg</a:t>
            </a:r>
            <a:r>
              <a:rPr lang="en-US" sz="1800" dirty="0">
                <a:effectLst/>
                <a:latin typeface="Arial" panose="020B0604020202020204" pitchFamily="34" charset="0"/>
                <a:ea typeface="Arial" panose="020B0604020202020204" pitchFamily="34" charset="0"/>
              </a:rPr>
              <a:t> (1972). Note the Y-axis is a change in the membrane potential becoming more negative with reduced extracellular K</a:t>
            </a:r>
            <a:r>
              <a:rPr lang="en-US" sz="1800" baseline="30000" dirty="0">
                <a:effectLst/>
                <a:latin typeface="Arial" panose="020B0604020202020204" pitchFamily="34" charset="0"/>
                <a:ea typeface="Arial" panose="020B0604020202020204" pitchFamily="34" charset="0"/>
              </a:rPr>
              <a:t>+</a:t>
            </a:r>
            <a:r>
              <a:rPr lang="en-US" sz="1800" dirty="0">
                <a:effectLst/>
                <a:latin typeface="Arial" panose="020B0604020202020204" pitchFamily="34" charset="0"/>
                <a:ea typeface="Arial" panose="020B0604020202020204" pitchFamily="34" charset="0"/>
              </a:rPr>
              <a:t> and higher temperature. </a:t>
            </a:r>
            <a:r>
              <a:rPr lang="en-US" sz="1800" u="sng" dirty="0">
                <a:solidFill>
                  <a:srgbClr val="0000FF"/>
                </a:solidFill>
                <a:effectLst/>
                <a:latin typeface="Arial" panose="020B0604020202020204" pitchFamily="34" charset="0"/>
                <a:ea typeface="Arial" panose="020B0604020202020204" pitchFamily="34" charset="0"/>
                <a:hlinkClick r:id="rId6"/>
              </a:rPr>
              <a:t>https://doi.org/10.1113/jphysiol.1972.sp009886</a:t>
            </a:r>
            <a:endParaRPr lang="en-US" dirty="0"/>
          </a:p>
        </p:txBody>
      </p:sp>
      <p:sp>
        <p:nvSpPr>
          <p:cNvPr id="10" name="Rectangle 2">
            <a:extLst>
              <a:ext uri="{FF2B5EF4-FFF2-40B4-BE49-F238E27FC236}">
                <a16:creationId xmlns:a16="http://schemas.microsoft.com/office/drawing/2014/main" id="{FB56A9AF-210E-42B5-A4E5-3B4E6913567E}"/>
              </a:ext>
            </a:extLst>
          </p:cNvPr>
          <p:cNvSpPr>
            <a:spLocks noChangeArrowheads="1"/>
          </p:cNvSpPr>
          <p:nvPr/>
        </p:nvSpPr>
        <p:spPr bwMode="auto">
          <a:xfrm>
            <a:off x="23054205" y="7528667"/>
            <a:ext cx="7717812" cy="19389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1"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Computational data</a:t>
            </a:r>
            <a:endParaRPr kumimoji="0" lang="en-US" altLang="en-US" sz="20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	Student obtained graphical analysis of the computational obtained data for four different temperatures and varying [K</a:t>
            </a:r>
            <a:r>
              <a:rPr kumimoji="0" lang="en-US" altLang="en-US" sz="2000" b="0" i="0" u="none" strike="noStrike" cap="none" normalizeH="0" baseline="3000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a:t>
            </a:r>
            <a:r>
              <a:rPr kumimoji="0" lang="en-US" altLang="en-US" sz="20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a:t>
            </a:r>
            <a:r>
              <a:rPr kumimoji="0" lang="en-US" altLang="en-US" sz="2000" b="0" i="0" u="none" strike="noStrike" cap="none" normalizeH="0" baseline="-3000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o</a:t>
            </a:r>
            <a:r>
              <a:rPr kumimoji="0" lang="en-US" altLang="en-US" sz="20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 This data is also presented in tabular form in supplemental information for instructors to use as they wish for their classes.</a:t>
            </a:r>
            <a:endParaRPr kumimoji="0" lang="en-US" altLang="en-US" sz="20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20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p:txBody>
      </p:sp>
      <p:pic>
        <p:nvPicPr>
          <p:cNvPr id="1025" name="image8.png" descr="Chart, line chart&#10;&#10;Description automatically generated">
            <a:extLst>
              <a:ext uri="{FF2B5EF4-FFF2-40B4-BE49-F238E27FC236}">
                <a16:creationId xmlns:a16="http://schemas.microsoft.com/office/drawing/2014/main" id="{211A9F2F-85E8-4C25-80F9-1DFA69DB4F7D}"/>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3054205" y="9196922"/>
            <a:ext cx="7717812" cy="5464979"/>
          </a:xfrm>
          <a:prstGeom prst="rect">
            <a:avLst/>
          </a:prstGeom>
          <a:noFill/>
          <a:extLst>
            <a:ext uri="{909E8E84-426E-40DD-AFC4-6F175D3DCCD1}">
              <a14:hiddenFill xmlns:a14="http://schemas.microsoft.com/office/drawing/2010/main">
                <a:solidFill>
                  <a:srgbClr val="FFFFFF"/>
                </a:solidFill>
              </a14:hiddenFill>
            </a:ext>
          </a:extLst>
        </p:spPr>
      </p:pic>
      <p:sp>
        <p:nvSpPr>
          <p:cNvPr id="11" name="Rectangle 3">
            <a:extLst>
              <a:ext uri="{FF2B5EF4-FFF2-40B4-BE49-F238E27FC236}">
                <a16:creationId xmlns:a16="http://schemas.microsoft.com/office/drawing/2014/main" id="{CC38234A-1648-4BDA-9D8D-62A3A0E45E91}"/>
              </a:ext>
            </a:extLst>
          </p:cNvPr>
          <p:cNvSpPr>
            <a:spLocks noChangeArrowheads="1"/>
          </p:cNvSpPr>
          <p:nvPr/>
        </p:nvSpPr>
        <p:spPr bwMode="auto">
          <a:xfrm>
            <a:off x="24833179" y="14835348"/>
            <a:ext cx="402336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12" name="TextBox 11">
            <a:extLst>
              <a:ext uri="{FF2B5EF4-FFF2-40B4-BE49-F238E27FC236}">
                <a16:creationId xmlns:a16="http://schemas.microsoft.com/office/drawing/2014/main" id="{F2C02502-4090-4112-858B-E3B18EBAC245}"/>
              </a:ext>
            </a:extLst>
          </p:cNvPr>
          <p:cNvSpPr txBox="1"/>
          <p:nvPr/>
        </p:nvSpPr>
        <p:spPr>
          <a:xfrm>
            <a:off x="23389388" y="14883557"/>
            <a:ext cx="7382629" cy="3488134"/>
          </a:xfrm>
          <a:prstGeom prst="rect">
            <a:avLst/>
          </a:prstGeom>
          <a:noFill/>
        </p:spPr>
        <p:txBody>
          <a:bodyPr wrap="square" rtlCol="0">
            <a:spAutoFit/>
          </a:bodyPr>
          <a:lstStyle/>
          <a:p>
            <a:pPr marL="0" marR="0" algn="just">
              <a:lnSpc>
                <a:spcPct val="115000"/>
              </a:lnSpc>
              <a:spcBef>
                <a:spcPts val="0"/>
              </a:spcBef>
              <a:spcAft>
                <a:spcPts val="1000"/>
              </a:spcAft>
            </a:pPr>
            <a:r>
              <a:rPr lang="en-US" sz="2000" b="1" dirty="0">
                <a:effectLst/>
                <a:latin typeface="Arial" panose="020B0604020202020204" pitchFamily="34" charset="0"/>
                <a:ea typeface="Arial" panose="020B0604020202020204" pitchFamily="34" charset="0"/>
              </a:rPr>
              <a:t>Experimental results</a:t>
            </a:r>
            <a:endParaRPr lang="en-US" sz="2000" dirty="0">
              <a:effectLst/>
              <a:latin typeface="Calibri" panose="020F0502020204030204" pitchFamily="34" charset="0"/>
              <a:ea typeface="Calibri" panose="020F0502020204030204" pitchFamily="34" charset="0"/>
            </a:endParaRPr>
          </a:p>
          <a:p>
            <a:pPr marL="0" marR="0" algn="just">
              <a:lnSpc>
                <a:spcPct val="115000"/>
              </a:lnSpc>
              <a:spcBef>
                <a:spcPts val="0"/>
              </a:spcBef>
              <a:spcAft>
                <a:spcPts val="1000"/>
              </a:spcAft>
            </a:pPr>
            <a:r>
              <a:rPr lang="en-US" sz="2000" dirty="0">
                <a:effectLst/>
                <a:latin typeface="Arial" panose="020B0604020202020204" pitchFamily="34" charset="0"/>
                <a:ea typeface="Arial" panose="020B0604020202020204" pitchFamily="34" charset="0"/>
              </a:rPr>
              <a:t>	Half the of the class examined the membrane potential at room temperature 21</a:t>
            </a:r>
            <a:r>
              <a:rPr lang="en-US" sz="2000" baseline="30000" dirty="0">
                <a:effectLst/>
                <a:latin typeface="Arial" panose="020B0604020202020204" pitchFamily="34" charset="0"/>
                <a:ea typeface="Arial" panose="020B0604020202020204" pitchFamily="34" charset="0"/>
              </a:rPr>
              <a:t>o</a:t>
            </a:r>
            <a:r>
              <a:rPr lang="en-US" sz="2000" dirty="0">
                <a:effectLst/>
                <a:latin typeface="Arial" panose="020B0604020202020204" pitchFamily="34" charset="0"/>
                <a:ea typeface="Arial" panose="020B0604020202020204" pitchFamily="34" charset="0"/>
              </a:rPr>
              <a:t>C with altering the [K</a:t>
            </a:r>
            <a:r>
              <a:rPr lang="en-US" sz="2000" baseline="30000" dirty="0">
                <a:effectLst/>
                <a:latin typeface="Arial" panose="020B0604020202020204" pitchFamily="34" charset="0"/>
                <a:ea typeface="Arial" panose="020B0604020202020204" pitchFamily="34" charset="0"/>
              </a:rPr>
              <a:t>+</a:t>
            </a:r>
            <a:r>
              <a:rPr lang="en-US" sz="2000" dirty="0">
                <a:effectLst/>
                <a:latin typeface="Arial" panose="020B0604020202020204" pitchFamily="34" charset="0"/>
                <a:ea typeface="Arial" panose="020B0604020202020204" pitchFamily="34" charset="0"/>
              </a:rPr>
              <a:t>]</a:t>
            </a:r>
            <a:r>
              <a:rPr lang="en-US" sz="2000" baseline="-25000" dirty="0">
                <a:effectLst/>
                <a:latin typeface="Arial" panose="020B0604020202020204" pitchFamily="34" charset="0"/>
                <a:ea typeface="Arial" panose="020B0604020202020204" pitchFamily="34" charset="0"/>
              </a:rPr>
              <a:t>out</a:t>
            </a:r>
            <a:r>
              <a:rPr lang="en-US" sz="2000" dirty="0">
                <a:effectLst/>
                <a:latin typeface="Arial" panose="020B0604020202020204" pitchFamily="34" charset="0"/>
                <a:ea typeface="Arial" panose="020B0604020202020204" pitchFamily="34" charset="0"/>
              </a:rPr>
              <a:t> and again at 5</a:t>
            </a:r>
            <a:r>
              <a:rPr lang="en-US" sz="2000" baseline="30000" dirty="0">
                <a:effectLst/>
                <a:latin typeface="Arial" panose="020B0604020202020204" pitchFamily="34" charset="0"/>
                <a:ea typeface="Arial" panose="020B0604020202020204" pitchFamily="34" charset="0"/>
              </a:rPr>
              <a:t>o</a:t>
            </a:r>
            <a:r>
              <a:rPr lang="en-US" sz="2000" dirty="0">
                <a:effectLst/>
                <a:latin typeface="Arial" panose="020B0604020202020204" pitchFamily="34" charset="0"/>
                <a:ea typeface="Arial" panose="020B0604020202020204" pitchFamily="34" charset="0"/>
              </a:rPr>
              <a:t>C in one lab setting and other half of the class used 21</a:t>
            </a:r>
            <a:r>
              <a:rPr lang="en-US" sz="2000" baseline="30000" dirty="0">
                <a:effectLst/>
                <a:latin typeface="Arial" panose="020B0604020202020204" pitchFamily="34" charset="0"/>
                <a:ea typeface="Arial" panose="020B0604020202020204" pitchFamily="34" charset="0"/>
              </a:rPr>
              <a:t>o</a:t>
            </a:r>
            <a:r>
              <a:rPr lang="en-US" sz="2000" dirty="0">
                <a:effectLst/>
                <a:latin typeface="Arial" panose="020B0604020202020204" pitchFamily="34" charset="0"/>
                <a:ea typeface="Arial" panose="020B0604020202020204" pitchFamily="34" charset="0"/>
              </a:rPr>
              <a:t>C with altering the [K</a:t>
            </a:r>
            <a:r>
              <a:rPr lang="en-US" sz="2000" baseline="30000" dirty="0">
                <a:effectLst/>
                <a:latin typeface="Arial" panose="020B0604020202020204" pitchFamily="34" charset="0"/>
                <a:ea typeface="Arial" panose="020B0604020202020204" pitchFamily="34" charset="0"/>
              </a:rPr>
              <a:t>+</a:t>
            </a:r>
            <a:r>
              <a:rPr lang="en-US" sz="2000" dirty="0">
                <a:effectLst/>
                <a:latin typeface="Arial" panose="020B0604020202020204" pitchFamily="34" charset="0"/>
                <a:ea typeface="Arial" panose="020B0604020202020204" pitchFamily="34" charset="0"/>
              </a:rPr>
              <a:t>]</a:t>
            </a:r>
            <a:r>
              <a:rPr lang="en-US" sz="2000" baseline="-25000" dirty="0">
                <a:effectLst/>
                <a:latin typeface="Arial" panose="020B0604020202020204" pitchFamily="34" charset="0"/>
                <a:ea typeface="Arial" panose="020B0604020202020204" pitchFamily="34" charset="0"/>
              </a:rPr>
              <a:t>out</a:t>
            </a:r>
            <a:r>
              <a:rPr lang="en-US" sz="2000" dirty="0">
                <a:effectLst/>
                <a:latin typeface="Arial" panose="020B0604020202020204" pitchFamily="34" charset="0"/>
                <a:ea typeface="Arial" panose="020B0604020202020204" pitchFamily="34" charset="0"/>
              </a:rPr>
              <a:t> and again at 30</a:t>
            </a:r>
            <a:r>
              <a:rPr lang="en-US" sz="2000" baseline="30000" dirty="0">
                <a:effectLst/>
                <a:latin typeface="Arial" panose="020B0604020202020204" pitchFamily="34" charset="0"/>
                <a:ea typeface="Arial" panose="020B0604020202020204" pitchFamily="34" charset="0"/>
              </a:rPr>
              <a:t>o</a:t>
            </a:r>
            <a:r>
              <a:rPr lang="en-US" sz="2000" dirty="0">
                <a:effectLst/>
                <a:latin typeface="Arial" panose="020B0604020202020204" pitchFamily="34" charset="0"/>
                <a:ea typeface="Arial" panose="020B0604020202020204" pitchFamily="34" charset="0"/>
              </a:rPr>
              <a:t>C. The individual graphs of each student's results are shown below. Linear regression lines are shown for some graphs of the data which indicated a linear relationship. </a:t>
            </a:r>
            <a:endParaRPr lang="en-US" sz="2000" dirty="0">
              <a:effectLst/>
              <a:latin typeface="Calibri" panose="020F0502020204030204" pitchFamily="34" charset="0"/>
              <a:ea typeface="Calibri" panose="020F0502020204030204" pitchFamily="34" charset="0"/>
            </a:endParaRPr>
          </a:p>
          <a:p>
            <a:endParaRPr lang="en-US" sz="2000" dirty="0"/>
          </a:p>
        </p:txBody>
      </p:sp>
      <p:pic>
        <p:nvPicPr>
          <p:cNvPr id="15" name="image22.png" descr="Chart, scatter chart&#10;&#10;Description automatically generated">
            <a:extLst>
              <a:ext uri="{FF2B5EF4-FFF2-40B4-BE49-F238E27FC236}">
                <a16:creationId xmlns:a16="http://schemas.microsoft.com/office/drawing/2014/main" id="{3C3A7C32-36C8-4C96-924B-65754A7BCC95}"/>
              </a:ext>
            </a:extLst>
          </p:cNvPr>
          <p:cNvPicPr/>
          <p:nvPr/>
        </p:nvPicPr>
        <p:blipFill>
          <a:blip r:embed="rId9"/>
          <a:srcRect/>
          <a:stretch>
            <a:fillRect/>
          </a:stretch>
        </p:blipFill>
        <p:spPr>
          <a:xfrm>
            <a:off x="24049090" y="26770070"/>
            <a:ext cx="5323300" cy="5165952"/>
          </a:xfrm>
          <a:prstGeom prst="rect">
            <a:avLst/>
          </a:prstGeom>
          <a:ln/>
        </p:spPr>
      </p:pic>
      <p:sp>
        <p:nvSpPr>
          <p:cNvPr id="13" name="TextBox 12">
            <a:extLst>
              <a:ext uri="{FF2B5EF4-FFF2-40B4-BE49-F238E27FC236}">
                <a16:creationId xmlns:a16="http://schemas.microsoft.com/office/drawing/2014/main" id="{F3886F23-62A8-4F4E-A441-ADA4F68F2C5A}"/>
              </a:ext>
            </a:extLst>
          </p:cNvPr>
          <p:cNvSpPr txBox="1"/>
          <p:nvPr/>
        </p:nvSpPr>
        <p:spPr>
          <a:xfrm>
            <a:off x="31764637" y="7602804"/>
            <a:ext cx="6640163" cy="19266813"/>
          </a:xfrm>
          <a:prstGeom prst="rect">
            <a:avLst/>
          </a:prstGeom>
          <a:noFill/>
        </p:spPr>
        <p:txBody>
          <a:bodyPr wrap="square" rtlCol="0">
            <a:spAutoFit/>
          </a:bodyPr>
          <a:lstStyle/>
          <a:p>
            <a:pPr algn="just">
              <a:spcAft>
                <a:spcPts val="800"/>
              </a:spcAft>
            </a:pPr>
            <a:r>
              <a:rPr lang="en-US" sz="2400" b="1" dirty="0">
                <a:effectLst/>
                <a:latin typeface="Arial" panose="020B0604020202020204" pitchFamily="34" charset="0"/>
                <a:ea typeface="Arial" panose="020B0604020202020204" pitchFamily="34" charset="0"/>
                <a:cs typeface="Arial" panose="020B0604020202020204" pitchFamily="34" charset="0"/>
              </a:rPr>
              <a:t>DISCUSSION AND THOUGHT PROBLEMS</a:t>
            </a:r>
            <a:endParaRPr lang="en-US" sz="2400" dirty="0">
              <a:effectLst/>
              <a:latin typeface="Arial" panose="020B0604020202020204" pitchFamily="34" charset="0"/>
              <a:ea typeface="Calibri" panose="020F0502020204030204" pitchFamily="34" charset="0"/>
              <a:cs typeface="Arial" panose="020B0604020202020204" pitchFamily="34" charset="0"/>
            </a:endParaRPr>
          </a:p>
          <a:p>
            <a:pPr marL="342900" marR="0" indent="-342900" algn="just">
              <a:spcBef>
                <a:spcPts val="0"/>
              </a:spcBef>
              <a:spcAft>
                <a:spcPts val="800"/>
              </a:spcAft>
              <a:buAutoNum type="arabicPeriod"/>
            </a:pPr>
            <a:r>
              <a:rPr lang="en-US" sz="2400" dirty="0">
                <a:effectLst/>
                <a:latin typeface="Arial" panose="020B0604020202020204" pitchFamily="34" charset="0"/>
                <a:ea typeface="Arial" panose="020B0604020202020204" pitchFamily="34" charset="0"/>
                <a:cs typeface="Times New Roman" panose="02020603050405020304" pitchFamily="18" charset="0"/>
              </a:rPr>
              <a:t>Students are focused on being able to determine how the external concentrations of K</a:t>
            </a:r>
            <a:r>
              <a:rPr lang="en-US" sz="2400" baseline="30000" dirty="0">
                <a:effectLst/>
                <a:latin typeface="Arial" panose="020B0604020202020204" pitchFamily="34" charset="0"/>
                <a:ea typeface="Arial" panose="020B0604020202020204" pitchFamily="34" charset="0"/>
                <a:cs typeface="Times New Roman" panose="02020603050405020304" pitchFamily="18" charset="0"/>
              </a:rPr>
              <a:t>+</a:t>
            </a:r>
            <a:r>
              <a:rPr lang="en-US" sz="2400" dirty="0">
                <a:effectLst/>
                <a:latin typeface="Arial" panose="020B0604020202020204" pitchFamily="34" charset="0"/>
                <a:ea typeface="Arial" panose="020B0604020202020204" pitchFamily="34" charset="0"/>
                <a:cs typeface="Times New Roman" panose="02020603050405020304" pitchFamily="18" charset="0"/>
              </a:rPr>
              <a:t> affects the membrane potential and that this effect also varies with temperature. </a:t>
            </a:r>
          </a:p>
          <a:p>
            <a:pPr marL="342900" marR="0" indent="-342900" algn="just">
              <a:spcBef>
                <a:spcPts val="0"/>
              </a:spcBef>
              <a:spcAft>
                <a:spcPts val="800"/>
              </a:spcAft>
              <a:buAutoNum type="arabicPeriod"/>
            </a:pPr>
            <a:r>
              <a:rPr lang="en-US" sz="2400" dirty="0">
                <a:effectLst/>
                <a:latin typeface="Arial" panose="020B0604020202020204" pitchFamily="34" charset="0"/>
                <a:ea typeface="Calibri" panose="020F0502020204030204" pitchFamily="34" charset="0"/>
                <a:cs typeface="Times New Roman" panose="02020603050405020304" pitchFamily="18" charset="0"/>
              </a:rPr>
              <a:t>The students should not be discouraged if their values are not close to the predicted values. </a:t>
            </a:r>
            <a:r>
              <a:rPr lang="en-US" sz="2400" dirty="0">
                <a:effectLst/>
                <a:latin typeface="Arial" panose="020B0604020202020204" pitchFamily="34" charset="0"/>
                <a:ea typeface="Arial" panose="020B0604020202020204" pitchFamily="34" charset="0"/>
                <a:cs typeface="Times New Roman" panose="02020603050405020304" pitchFamily="18" charset="0"/>
              </a:rPr>
              <a:t>This can be due to several different factors in relation to temperature. </a:t>
            </a:r>
          </a:p>
          <a:p>
            <a:pPr marL="342900" marR="0" indent="-342900" algn="just">
              <a:spcBef>
                <a:spcPts val="0"/>
              </a:spcBef>
              <a:spcAft>
                <a:spcPts val="800"/>
              </a:spcAft>
              <a:buAutoNum type="arabicPeriod"/>
            </a:pPr>
            <a:r>
              <a:rPr lang="en-US" sz="2400" dirty="0">
                <a:effectLst/>
                <a:latin typeface="Arial" panose="020B0604020202020204" pitchFamily="34" charset="0"/>
                <a:ea typeface="Arial" panose="020B0604020202020204" pitchFamily="34" charset="0"/>
                <a:cs typeface="Times New Roman" panose="02020603050405020304" pitchFamily="18" charset="0"/>
              </a:rPr>
              <a:t>As mentioned in the </a:t>
            </a:r>
            <a:r>
              <a:rPr lang="en-US" sz="2400" dirty="0" err="1">
                <a:effectLst/>
                <a:latin typeface="Arial" panose="020B0604020202020204" pitchFamily="34" charset="0"/>
                <a:ea typeface="Arial" panose="020B0604020202020204" pitchFamily="34" charset="0"/>
                <a:cs typeface="Times New Roman" panose="02020603050405020304" pitchFamily="18" charset="0"/>
              </a:rPr>
              <a:t>Fischbarg</a:t>
            </a:r>
            <a:r>
              <a:rPr lang="en-US" sz="2400" dirty="0">
                <a:effectLst/>
                <a:latin typeface="Arial" panose="020B0604020202020204" pitchFamily="34" charset="0"/>
                <a:ea typeface="Arial" panose="020B0604020202020204" pitchFamily="34" charset="0"/>
                <a:cs typeface="Times New Roman" panose="02020603050405020304" pitchFamily="18" charset="0"/>
              </a:rPr>
              <a:t> (1972) study of muscles in barnacles, the author states the differences from theoretical values are </a:t>
            </a:r>
            <a:r>
              <a:rPr lang="en-US" sz="2400" dirty="0" err="1">
                <a:effectLst/>
                <a:latin typeface="Arial" panose="020B0604020202020204" pitchFamily="34" charset="0"/>
                <a:ea typeface="Arial" panose="020B0604020202020204" pitchFamily="34" charset="0"/>
                <a:cs typeface="Times New Roman" panose="02020603050405020304" pitchFamily="18" charset="0"/>
              </a:rPr>
              <a:t>likey</a:t>
            </a:r>
            <a:r>
              <a:rPr lang="en-US" sz="2400" dirty="0">
                <a:effectLst/>
                <a:latin typeface="Arial" panose="020B0604020202020204" pitchFamily="34" charset="0"/>
                <a:ea typeface="Arial" panose="020B0604020202020204" pitchFamily="34" charset="0"/>
                <a:cs typeface="Times New Roman" panose="02020603050405020304" pitchFamily="18" charset="0"/>
              </a:rPr>
              <a:t> due to alteration in permeability of the potassium leak channels. If the students were so inclined, they could try different values of permeability in the simulation at the higher temperatures to try to fit the theoretical values to the experimental measures.</a:t>
            </a:r>
          </a:p>
          <a:p>
            <a:pPr marL="342900" marR="0" indent="-342900" algn="just">
              <a:spcBef>
                <a:spcPts val="0"/>
              </a:spcBef>
              <a:spcAft>
                <a:spcPts val="800"/>
              </a:spcAft>
              <a:buAutoNum type="arabicPeriod"/>
            </a:pPr>
            <a:r>
              <a:rPr lang="en-US" sz="2400" dirty="0">
                <a:effectLst/>
                <a:latin typeface="Arial" panose="020B0604020202020204" pitchFamily="34" charset="0"/>
                <a:ea typeface="Arial" panose="020B0604020202020204" pitchFamily="34" charset="0"/>
              </a:rPr>
              <a:t>By having the students run through the simulation prior to the experimentation the understanding in that temperature is critical in altering the membrane potential.</a:t>
            </a:r>
          </a:p>
          <a:p>
            <a:pPr marL="342900" marR="0" indent="-342900" algn="just">
              <a:spcBef>
                <a:spcPts val="0"/>
              </a:spcBef>
              <a:spcAft>
                <a:spcPts val="800"/>
              </a:spcAft>
              <a:buAutoNum type="arabicPeriod"/>
            </a:pPr>
            <a:r>
              <a:rPr lang="en-US" sz="2400" dirty="0">
                <a:effectLst/>
                <a:latin typeface="Arial" panose="020B0604020202020204" pitchFamily="34" charset="0"/>
                <a:ea typeface="Arial" panose="020B0604020202020204" pitchFamily="34" charset="0"/>
              </a:rPr>
              <a:t>	The concerns with using the simulation is having values to use for intracellular ion concentrations. There are few student friendly experimental tissues with reported values in the literature. This did bring up conversations how did researchers come up with the values to use. Even in the well-studied crayfish skeletal muscles differing values are reported for internal K</a:t>
            </a:r>
            <a:r>
              <a:rPr lang="en-US" sz="2400" baseline="30000" dirty="0">
                <a:effectLst/>
                <a:latin typeface="Arial" panose="020B0604020202020204" pitchFamily="34" charset="0"/>
                <a:ea typeface="Arial" panose="020B0604020202020204" pitchFamily="34" charset="0"/>
              </a:rPr>
              <a:t>+</a:t>
            </a:r>
            <a:r>
              <a:rPr lang="en-US" sz="2400" dirty="0">
                <a:effectLst/>
                <a:latin typeface="Arial" panose="020B0604020202020204" pitchFamily="34" charset="0"/>
                <a:ea typeface="Arial" panose="020B0604020202020204" pitchFamily="34" charset="0"/>
              </a:rPr>
              <a:t> and Na</a:t>
            </a:r>
            <a:r>
              <a:rPr lang="en-US" sz="2400" baseline="30000" dirty="0">
                <a:effectLst/>
                <a:latin typeface="Arial" panose="020B0604020202020204" pitchFamily="34" charset="0"/>
                <a:ea typeface="Arial" panose="020B0604020202020204" pitchFamily="34" charset="0"/>
              </a:rPr>
              <a:t>+</a:t>
            </a:r>
            <a:r>
              <a:rPr lang="en-US" sz="2400" dirty="0">
                <a:effectLst/>
                <a:latin typeface="Arial" panose="020B0604020202020204" pitchFamily="34" charset="0"/>
                <a:ea typeface="Arial" panose="020B0604020202020204" pitchFamily="34" charset="0"/>
              </a:rPr>
              <a:t> concentrations. This also brought up discussion point on different cell types if the ionic concentrations are similar. This then lead back to why some cells have varied resting membrane potentials and different equilibrium potentials for the ions compared to other cells. </a:t>
            </a:r>
          </a:p>
          <a:p>
            <a:pPr algn="just"/>
            <a:endParaRPr lang="en-US" sz="2400" dirty="0">
              <a:latin typeface="Arial" panose="020B0604020202020204" pitchFamily="34" charset="0"/>
            </a:endParaRPr>
          </a:p>
          <a:p>
            <a:pPr algn="just"/>
            <a:r>
              <a:rPr lang="en-US" sz="2400" dirty="0">
                <a:latin typeface="Arial" panose="020B0604020202020204" pitchFamily="34" charset="0"/>
              </a:rPr>
              <a:t>Detailed information and protocol is presented on this web page:</a:t>
            </a:r>
          </a:p>
          <a:p>
            <a:pPr algn="just"/>
            <a:endParaRPr lang="en-US" sz="2400" dirty="0">
              <a:latin typeface="Arial" panose="020B0604020202020204" pitchFamily="34" charset="0"/>
            </a:endParaRPr>
          </a:p>
          <a:p>
            <a:pPr algn="just"/>
            <a:r>
              <a:rPr lang="en-US" sz="2400" dirty="0">
                <a:latin typeface="Arial" panose="020B0604020202020204" pitchFamily="34" charset="0"/>
                <a:hlinkClick r:id="rId10"/>
              </a:rPr>
              <a:t>http://web.as.uky.edu/Biology/faculty/cooper/ABLE-2021/ABLE-2021-MembranePotenial-tempAndK/Home-Temperature%20dependence%20on%20the%20passive%20effects%20of%20K%2B%20on%20membrane%20potential-ABLE%202021.htm</a:t>
            </a:r>
            <a:endParaRPr lang="en-US" sz="2400" dirty="0">
              <a:latin typeface="Arial" panose="020B0604020202020204" pitchFamily="34" charset="0"/>
            </a:endParaRPr>
          </a:p>
          <a:p>
            <a:pPr algn="just"/>
            <a:endParaRPr lang="en-US" dirty="0">
              <a:latin typeface="Arial" panose="020B0604020202020204" pitchFamily="34" charset="0"/>
            </a:endParaRPr>
          </a:p>
          <a:p>
            <a:pPr algn="just"/>
            <a:endParaRPr lang="en-US" dirty="0"/>
          </a:p>
        </p:txBody>
      </p:sp>
      <p:sp>
        <p:nvSpPr>
          <p:cNvPr id="18" name="Rectangle 17">
            <a:extLst>
              <a:ext uri="{FF2B5EF4-FFF2-40B4-BE49-F238E27FC236}">
                <a16:creationId xmlns:a16="http://schemas.microsoft.com/office/drawing/2014/main" id="{93593FED-B17E-4303-92AE-569FE09E00A8}"/>
              </a:ext>
            </a:extLst>
          </p:cNvPr>
          <p:cNvSpPr/>
          <p:nvPr/>
        </p:nvSpPr>
        <p:spPr>
          <a:xfrm>
            <a:off x="916573" y="16810694"/>
            <a:ext cx="9817769" cy="12385365"/>
          </a:xfrm>
          <a:prstGeom prst="rect">
            <a:avLst/>
          </a:prstGeom>
          <a:noFill/>
          <a:ln w="38100">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51C10CA2-086D-45CE-9E21-53B3D242D1EF}"/>
              </a:ext>
            </a:extLst>
          </p:cNvPr>
          <p:cNvSpPr/>
          <p:nvPr/>
        </p:nvSpPr>
        <p:spPr>
          <a:xfrm>
            <a:off x="963375" y="7505511"/>
            <a:ext cx="9817769" cy="8960871"/>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a:extLst>
              <a:ext uri="{FF2B5EF4-FFF2-40B4-BE49-F238E27FC236}">
                <a16:creationId xmlns:a16="http://schemas.microsoft.com/office/drawing/2014/main" id="{39F79B56-BC36-41CA-A095-5BF8095F47B5}"/>
              </a:ext>
            </a:extLst>
          </p:cNvPr>
          <p:cNvSpPr/>
          <p:nvPr/>
        </p:nvSpPr>
        <p:spPr>
          <a:xfrm>
            <a:off x="11265905" y="7505511"/>
            <a:ext cx="11523606" cy="22477183"/>
          </a:xfrm>
          <a:prstGeom prst="rect">
            <a:avLst/>
          </a:prstGeom>
          <a:noFill/>
          <a:ln w="3810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a:extLst>
              <a:ext uri="{FF2B5EF4-FFF2-40B4-BE49-F238E27FC236}">
                <a16:creationId xmlns:a16="http://schemas.microsoft.com/office/drawing/2014/main" id="{973E9323-C35F-4FA6-8C84-9C07CB60C01A}"/>
              </a:ext>
            </a:extLst>
          </p:cNvPr>
          <p:cNvSpPr/>
          <p:nvPr/>
        </p:nvSpPr>
        <p:spPr>
          <a:xfrm>
            <a:off x="23048156" y="7538955"/>
            <a:ext cx="8184917" cy="24609424"/>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CAFBE966-C8E5-4F92-AF22-7CD86A6B07D9}"/>
              </a:ext>
            </a:extLst>
          </p:cNvPr>
          <p:cNvSpPr/>
          <p:nvPr/>
        </p:nvSpPr>
        <p:spPr>
          <a:xfrm>
            <a:off x="31491718" y="7538955"/>
            <a:ext cx="7105587" cy="19700539"/>
          </a:xfrm>
          <a:prstGeom prst="rect">
            <a:avLst/>
          </a:prstGeom>
          <a:noFill/>
          <a:ln w="381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460096445"/>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113</TotalTime>
  <Words>1683</Words>
  <Application>Microsoft Office PowerPoint</Application>
  <PresentationFormat>Custom</PresentationFormat>
  <Paragraphs>43</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Calibri Light</vt:lpstr>
      <vt:lpstr>Cambria Math</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Poorna</dc:creator>
  <cp:lastModifiedBy>robin cooper</cp:lastModifiedBy>
  <cp:revision>13</cp:revision>
  <dcterms:created xsi:type="dcterms:W3CDTF">2021-05-16T02:37:42Z</dcterms:created>
  <dcterms:modified xsi:type="dcterms:W3CDTF">2021-05-17T11:13:18Z</dcterms:modified>
</cp:coreProperties>
</file>